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71"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1"/>
    <p:restoredTop sz="86401"/>
  </p:normalViewPr>
  <p:slideViewPr>
    <p:cSldViewPr snapToGrid="0" snapToObjects="1">
      <p:cViewPr varScale="1">
        <p:scale>
          <a:sx n="93" d="100"/>
          <a:sy n="93" d="100"/>
        </p:scale>
        <p:origin x="224" y="53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C89AEA-769C-1C4A-8362-538225199715}" type="datetimeFigureOut">
              <a:rPr lang="en-CA" smtClean="0"/>
              <a:t>2017-07-13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3922E0-95A2-4E4C-8BBF-015CA5A1B617}" type="slidenum">
              <a:rPr lang="en-CA" smtClean="0"/>
              <a:t>‹#›</a:t>
            </a:fld>
            <a:endParaRPr lang="en-CA"/>
          </a:p>
        </p:txBody>
      </p:sp>
    </p:spTree>
    <p:extLst>
      <p:ext uri="{BB962C8B-B14F-4D97-AF65-F5344CB8AC3E}">
        <p14:creationId xmlns:p14="http://schemas.microsoft.com/office/powerpoint/2010/main" val="875561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44822E2-E3F4-A040-AE16-0CC2BF34D3AA}" type="datetimeFigureOut">
              <a:rPr lang="en-CA" smtClean="0"/>
              <a:t>2017-07-13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798087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44822E2-E3F4-A040-AE16-0CC2BF34D3AA}" type="datetimeFigureOut">
              <a:rPr lang="en-CA" smtClean="0"/>
              <a:t>2017-07-13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1980760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44822E2-E3F4-A040-AE16-0CC2BF34D3AA}" type="datetimeFigureOut">
              <a:rPr lang="en-CA" smtClean="0"/>
              <a:t>2017-07-13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35338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44822E2-E3F4-A040-AE16-0CC2BF34D3AA}" type="datetimeFigureOut">
              <a:rPr lang="en-CA" smtClean="0"/>
              <a:t>2017-07-13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275921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4822E2-E3F4-A040-AE16-0CC2BF34D3AA}" type="datetimeFigureOut">
              <a:rPr lang="en-CA" smtClean="0"/>
              <a:t>2017-07-13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994465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44822E2-E3F4-A040-AE16-0CC2BF34D3AA}" type="datetimeFigureOut">
              <a:rPr lang="en-CA" smtClean="0"/>
              <a:t>2017-07-13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108265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44822E2-E3F4-A040-AE16-0CC2BF34D3AA}" type="datetimeFigureOut">
              <a:rPr lang="en-CA" smtClean="0"/>
              <a:t>2017-07-13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70292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44822E2-E3F4-A040-AE16-0CC2BF34D3AA}" type="datetimeFigureOut">
              <a:rPr lang="en-CA" smtClean="0"/>
              <a:t>2017-07-13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67679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822E2-E3F4-A040-AE16-0CC2BF34D3AA}" type="datetimeFigureOut">
              <a:rPr lang="en-CA" smtClean="0"/>
              <a:t>2017-07-13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1856187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4822E2-E3F4-A040-AE16-0CC2BF34D3AA}" type="datetimeFigureOut">
              <a:rPr lang="en-CA" smtClean="0"/>
              <a:t>2017-07-13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454910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4822E2-E3F4-A040-AE16-0CC2BF34D3AA}" type="datetimeFigureOut">
              <a:rPr lang="en-CA" smtClean="0"/>
              <a:t>2017-07-13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B2CC36E-813D-2846-A1D4-21C21B7090DA}" type="slidenum">
              <a:rPr lang="en-CA" smtClean="0"/>
              <a:t>‹#›</a:t>
            </a:fld>
            <a:endParaRPr lang="en-CA"/>
          </a:p>
        </p:txBody>
      </p:sp>
    </p:spTree>
    <p:extLst>
      <p:ext uri="{BB962C8B-B14F-4D97-AF65-F5344CB8AC3E}">
        <p14:creationId xmlns:p14="http://schemas.microsoft.com/office/powerpoint/2010/main" val="6382170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822E2-E3F4-A040-AE16-0CC2BF34D3AA}" type="datetimeFigureOut">
              <a:rPr lang="en-CA" smtClean="0"/>
              <a:t>2017-07-13</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2CC36E-813D-2846-A1D4-21C21B7090DA}" type="slidenum">
              <a:rPr lang="en-CA" smtClean="0"/>
              <a:t>‹#›</a:t>
            </a:fld>
            <a:endParaRPr lang="en-CA"/>
          </a:p>
        </p:txBody>
      </p:sp>
    </p:spTree>
    <p:extLst>
      <p:ext uri="{BB962C8B-B14F-4D97-AF65-F5344CB8AC3E}">
        <p14:creationId xmlns:p14="http://schemas.microsoft.com/office/powerpoint/2010/main" val="1915495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stephen.michell@csagroup.org" TargetMode="External"/><Relationship Id="rId3" Type="http://schemas.openxmlformats.org/officeDocument/2006/relationships/hyperlink" Target="mailto:stephen.michell@maurya.on.c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C++ and Programming Language Vulnerabilities</a:t>
            </a:r>
            <a:endParaRPr lang="en-CA" dirty="0"/>
          </a:p>
        </p:txBody>
      </p:sp>
      <p:sp>
        <p:nvSpPr>
          <p:cNvPr id="3" name="Subtitle 2"/>
          <p:cNvSpPr>
            <a:spLocks noGrp="1"/>
          </p:cNvSpPr>
          <p:nvPr>
            <p:ph type="subTitle" idx="1"/>
          </p:nvPr>
        </p:nvSpPr>
        <p:spPr/>
        <p:txBody>
          <a:bodyPr>
            <a:normAutofit fontScale="77500" lnSpcReduction="20000"/>
          </a:bodyPr>
          <a:lstStyle/>
          <a:p>
            <a:endParaRPr lang="en-CA" dirty="0" smtClean="0"/>
          </a:p>
          <a:p>
            <a:r>
              <a:rPr lang="en-CA" dirty="0" smtClean="0"/>
              <a:t>Stephen</a:t>
            </a:r>
            <a:r>
              <a:rPr lang="en-CA" baseline="0" dirty="0" smtClean="0"/>
              <a:t> Michell</a:t>
            </a:r>
          </a:p>
          <a:p>
            <a:r>
              <a:rPr lang="en-CA" baseline="0" dirty="0" smtClean="0"/>
              <a:t>Convenor of ISO/IEC/JTC 1/SC 22/WG 23 Programming Language Vulnerabilities</a:t>
            </a:r>
          </a:p>
          <a:p>
            <a:r>
              <a:rPr lang="en-CA" dirty="0" smtClean="0">
                <a:hlinkClick r:id="rId2"/>
              </a:rPr>
              <a:t>s</a:t>
            </a:r>
            <a:r>
              <a:rPr lang="en-CA" baseline="0" dirty="0" smtClean="0">
                <a:hlinkClick r:id="rId2"/>
              </a:rPr>
              <a:t>tephen.michell@csagroup.org</a:t>
            </a:r>
            <a:endParaRPr lang="en-CA" baseline="0" dirty="0" smtClean="0"/>
          </a:p>
          <a:p>
            <a:r>
              <a:rPr lang="en-CA" baseline="0" dirty="0" smtClean="0">
                <a:hlinkClick r:id="rId3"/>
              </a:rPr>
              <a:t>stephen.michell@maurya.on.ca</a:t>
            </a:r>
            <a:endParaRPr lang="en-CA" baseline="0" dirty="0" smtClean="0"/>
          </a:p>
          <a:p>
            <a:endParaRPr lang="en-CA" dirty="0"/>
          </a:p>
        </p:txBody>
      </p:sp>
    </p:spTree>
    <p:extLst>
      <p:ext uri="{BB962C8B-B14F-4D97-AF65-F5344CB8AC3E}">
        <p14:creationId xmlns:p14="http://schemas.microsoft.com/office/powerpoint/2010/main" val="1590117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400" kern="1200" dirty="0" smtClean="0">
                <a:solidFill>
                  <a:schemeClr val="tx1"/>
                </a:solidFill>
                <a:effectLst/>
                <a:latin typeface="+mj-lt"/>
                <a:ea typeface="+mj-ea"/>
                <a:cs typeface="+mj-cs"/>
              </a:rPr>
              <a:t>What are Programming Language Vulnerabilities?  (</a:t>
            </a:r>
            <a:r>
              <a:rPr lang="en-CA" sz="4400" kern="1200" dirty="0" err="1" smtClean="0">
                <a:solidFill>
                  <a:schemeClr val="tx1"/>
                </a:solidFill>
                <a:effectLst/>
                <a:latin typeface="+mj-lt"/>
                <a:ea typeface="+mj-ea"/>
                <a:cs typeface="+mj-cs"/>
              </a:rPr>
              <a:t>cont</a:t>
            </a:r>
            <a:r>
              <a:rPr lang="en-CA" sz="4400" kern="1200" dirty="0" smtClean="0">
                <a:solidFill>
                  <a:schemeClr val="tx1"/>
                </a:solidFill>
                <a:effectLst/>
                <a:latin typeface="+mj-lt"/>
                <a:ea typeface="+mj-ea"/>
                <a:cs typeface="+mj-cs"/>
              </a:rPr>
              <a:t>)</a:t>
            </a:r>
            <a:r>
              <a:rPr lang="en-CA" dirty="0" smtClean="0"/>
              <a:t> </a:t>
            </a:r>
            <a:endParaRPr lang="en-CA" dirty="0"/>
          </a:p>
        </p:txBody>
      </p:sp>
      <p:sp>
        <p:nvSpPr>
          <p:cNvPr id="3" name="Content Placeholder 2"/>
          <p:cNvSpPr>
            <a:spLocks noGrp="1"/>
          </p:cNvSpPr>
          <p:nvPr>
            <p:ph idx="1"/>
          </p:nvPr>
        </p:nvSpPr>
        <p:spPr/>
        <p:txBody>
          <a:bodyPr/>
          <a:lstStyle/>
          <a:p>
            <a:r>
              <a:rPr lang="en-CA" sz="2800" kern="1200" dirty="0" smtClean="0">
                <a:solidFill>
                  <a:schemeClr val="tx1"/>
                </a:solidFill>
                <a:effectLst/>
                <a:latin typeface="+mn-lt"/>
                <a:ea typeface="+mn-ea"/>
                <a:cs typeface="+mn-cs"/>
              </a:rPr>
              <a:t>Programming languages can/have been devised that minimize or mitigate the risks, but cannot eliminate them.</a:t>
            </a:r>
            <a:endParaRPr lang="en-US" sz="28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Where an attacker has sufficient knowledge of the application, or the OS environment, or the communications protocols, or the timing order of application components, or the order of access to external resources, then attacks can be constructed that will compromise the system.</a:t>
            </a:r>
          </a:p>
        </p:txBody>
      </p:sp>
    </p:spTree>
    <p:extLst>
      <p:ext uri="{BB962C8B-B14F-4D97-AF65-F5344CB8AC3E}">
        <p14:creationId xmlns:p14="http://schemas.microsoft.com/office/powerpoint/2010/main" val="1640489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400" kern="1200" dirty="0" smtClean="0">
                <a:solidFill>
                  <a:schemeClr val="tx1"/>
                </a:solidFill>
                <a:effectLst/>
                <a:latin typeface="+mj-lt"/>
                <a:ea typeface="+mj-ea"/>
                <a:cs typeface="+mj-cs"/>
              </a:rPr>
              <a:t>Example – Buffer Overflow</a:t>
            </a:r>
            <a:r>
              <a:rPr lang="en-US" dirty="0" smtClean="0">
                <a:effectLst/>
              </a:rPr>
              <a:t> </a:t>
            </a:r>
            <a:endParaRPr lang="en-CA" dirty="0"/>
          </a:p>
        </p:txBody>
      </p:sp>
      <p:sp>
        <p:nvSpPr>
          <p:cNvPr id="3" name="Content Placeholder 2"/>
          <p:cNvSpPr>
            <a:spLocks noGrp="1"/>
          </p:cNvSpPr>
          <p:nvPr>
            <p:ph idx="1"/>
          </p:nvPr>
        </p:nvSpPr>
        <p:spPr/>
        <p:txBody>
          <a:bodyPr>
            <a:normAutofit fontScale="92500" lnSpcReduction="10000"/>
          </a:bodyPr>
          <a:lstStyle/>
          <a:p>
            <a:r>
              <a:rPr lang="en-CA" sz="2800" kern="1200" dirty="0" smtClean="0">
                <a:solidFill>
                  <a:schemeClr val="tx1"/>
                </a:solidFill>
                <a:effectLst/>
                <a:latin typeface="+mn-lt"/>
                <a:ea typeface="+mn-ea"/>
                <a:cs typeface="+mn-cs"/>
              </a:rPr>
              <a:t>A classic vulnerability in C </a:t>
            </a:r>
          </a:p>
          <a:p>
            <a:pPr lvl="1"/>
            <a:r>
              <a:rPr lang="en-CA" sz="2400" kern="1200" dirty="0" smtClean="0">
                <a:solidFill>
                  <a:schemeClr val="tx1"/>
                </a:solidFill>
                <a:effectLst/>
                <a:latin typeface="+mn-lt"/>
                <a:ea typeface="+mn-ea"/>
                <a:cs typeface="+mn-cs"/>
              </a:rPr>
              <a:t>C IO (old style) does not enforce the buffer size of an array (say an array of characters)</a:t>
            </a:r>
          </a:p>
          <a:p>
            <a:pPr lvl="1"/>
            <a:r>
              <a:rPr lang="en-CA" sz="2400" kern="1200" dirty="0" smtClean="0">
                <a:solidFill>
                  <a:schemeClr val="tx1"/>
                </a:solidFill>
                <a:effectLst/>
                <a:latin typeface="+mn-lt"/>
                <a:ea typeface="+mn-ea"/>
                <a:cs typeface="+mn-cs"/>
              </a:rPr>
              <a:t>very often, the developer makes assumptions about input data and does not check dynamically. </a:t>
            </a:r>
          </a:p>
          <a:p>
            <a:pPr lvl="1"/>
            <a:r>
              <a:rPr lang="en-CA" sz="2400" kern="1200" dirty="0" smtClean="0">
                <a:solidFill>
                  <a:schemeClr val="tx1"/>
                </a:solidFill>
                <a:effectLst/>
                <a:latin typeface="+mn-lt"/>
                <a:ea typeface="+mn-ea"/>
                <a:cs typeface="+mn-cs"/>
              </a:rPr>
              <a:t>Unrestricted input can overflow the buffer and write new data or instructions into neighbouring buffers or onto the stack, resulting in program failure or even arbitrary code execution.</a:t>
            </a:r>
            <a:endParaRPr lang="en-US" sz="2400" kern="1200" dirty="0" smtClean="0">
              <a:solidFill>
                <a:schemeClr val="tx1"/>
              </a:solidFill>
              <a:effectLst/>
              <a:latin typeface="+mn-lt"/>
              <a:ea typeface="+mn-ea"/>
              <a:cs typeface="+mn-cs"/>
            </a:endParaRPr>
          </a:p>
          <a:p>
            <a:r>
              <a:rPr lang="en-CA" sz="2800" kern="1200" dirty="0" smtClean="0">
                <a:solidFill>
                  <a:schemeClr val="tx1"/>
                </a:solidFill>
                <a:effectLst/>
                <a:latin typeface="+mn-lt"/>
                <a:ea typeface="+mn-ea"/>
                <a:cs typeface="+mn-cs"/>
              </a:rPr>
              <a:t>C++ provides mechanisms to mitigate or eliminate the defect. </a:t>
            </a:r>
          </a:p>
          <a:p>
            <a:pPr marL="685800" marR="0" lvl="1" indent="-228600" algn="l" defTabSz="914400" rtl="0" eaLnBrk="1" fontAlgn="auto" latinLnBrk="0" hangingPunct="1">
              <a:lnSpc>
                <a:spcPct val="90000"/>
              </a:lnSpc>
              <a:spcBef>
                <a:spcPts val="500"/>
              </a:spcBef>
              <a:spcAft>
                <a:spcPts val="0"/>
              </a:spcAft>
              <a:buClrTx/>
              <a:buSzTx/>
              <a:buFont typeface="Arial"/>
              <a:buChar char="•"/>
              <a:tabLst/>
              <a:defRPr/>
            </a:pPr>
            <a:r>
              <a:rPr lang="en-CA" sz="2400" kern="1200" dirty="0" smtClean="0">
                <a:solidFill>
                  <a:schemeClr val="tx1"/>
                </a:solidFill>
                <a:effectLst/>
                <a:latin typeface="+mn-lt"/>
                <a:ea typeface="+mn-ea"/>
                <a:cs typeface="+mn-cs"/>
              </a:rPr>
              <a:t>Buffers can be placed into classes and access restricted via methods that can be shown to obey the size limitations of the buffer. </a:t>
            </a:r>
          </a:p>
          <a:p>
            <a:pPr marL="685800" marR="0" lvl="1" indent="-228600" algn="l" defTabSz="914400" rtl="0" eaLnBrk="1" fontAlgn="auto" latinLnBrk="0" hangingPunct="1">
              <a:lnSpc>
                <a:spcPct val="90000"/>
              </a:lnSpc>
              <a:spcBef>
                <a:spcPts val="500"/>
              </a:spcBef>
              <a:spcAft>
                <a:spcPts val="0"/>
              </a:spcAft>
              <a:buClrTx/>
              <a:buSzTx/>
              <a:buFont typeface="Arial"/>
              <a:buChar char="•"/>
              <a:tabLst/>
              <a:defRPr/>
            </a:pPr>
            <a:r>
              <a:rPr lang="en-CA" sz="2400" kern="1200" dirty="0" smtClean="0">
                <a:solidFill>
                  <a:schemeClr val="tx1"/>
                </a:solidFill>
                <a:effectLst/>
                <a:latin typeface="+mn-lt"/>
                <a:ea typeface="+mn-ea"/>
                <a:cs typeface="+mn-cs"/>
              </a:rPr>
              <a:t>Guidance would be to always encapsulate data elements into classes and restrict access to the buffer to methods of the class.</a:t>
            </a:r>
            <a:r>
              <a:rPr lang="en-US" dirty="0" smtClean="0">
                <a:effectLst/>
              </a:rPr>
              <a:t> </a:t>
            </a:r>
            <a:endParaRPr lang="en-CA" dirty="0" smtClean="0"/>
          </a:p>
        </p:txBody>
      </p:sp>
    </p:spTree>
    <p:extLst>
      <p:ext uri="{BB962C8B-B14F-4D97-AF65-F5344CB8AC3E}">
        <p14:creationId xmlns:p14="http://schemas.microsoft.com/office/powerpoint/2010/main" val="5415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400" kern="1200" dirty="0" smtClean="0">
                <a:solidFill>
                  <a:schemeClr val="tx1"/>
                </a:solidFill>
                <a:effectLst/>
                <a:latin typeface="+mj-lt"/>
                <a:ea typeface="+mj-ea"/>
                <a:cs typeface="+mj-cs"/>
              </a:rPr>
              <a:t>Example – </a:t>
            </a:r>
            <a:r>
              <a:rPr lang="en-CA" sz="4400" kern="1200" dirty="0" err="1" smtClean="0">
                <a:solidFill>
                  <a:schemeClr val="tx1"/>
                </a:solidFill>
                <a:effectLst/>
                <a:latin typeface="+mj-lt"/>
                <a:ea typeface="+mj-ea"/>
                <a:cs typeface="+mj-cs"/>
              </a:rPr>
              <a:t>Liskov</a:t>
            </a:r>
            <a:r>
              <a:rPr lang="en-CA" sz="4400" kern="1200" dirty="0" smtClean="0">
                <a:solidFill>
                  <a:schemeClr val="tx1"/>
                </a:solidFill>
                <a:effectLst/>
                <a:latin typeface="+mj-lt"/>
                <a:ea typeface="+mj-ea"/>
                <a:cs typeface="+mj-cs"/>
              </a:rPr>
              <a:t> Substitution Principle</a:t>
            </a:r>
            <a:r>
              <a:rPr lang="en-US" dirty="0" smtClean="0">
                <a:effectLst/>
              </a:rPr>
              <a:t> </a:t>
            </a:r>
            <a:endParaRPr lang="en-CA" dirty="0"/>
          </a:p>
        </p:txBody>
      </p:sp>
      <p:sp>
        <p:nvSpPr>
          <p:cNvPr id="3" name="Content Placeholder 2"/>
          <p:cNvSpPr>
            <a:spLocks noGrp="1"/>
          </p:cNvSpPr>
          <p:nvPr>
            <p:ph idx="1"/>
          </p:nvPr>
        </p:nvSpPr>
        <p:spPr/>
        <p:txBody>
          <a:bodyPr>
            <a:normAutofit fontScale="92500" lnSpcReduction="10000"/>
          </a:bodyPr>
          <a:lstStyle/>
          <a:p>
            <a:r>
              <a:rPr lang="en-CA" sz="2800" kern="1200" dirty="0" smtClean="0">
                <a:solidFill>
                  <a:schemeClr val="tx1"/>
                </a:solidFill>
                <a:effectLst/>
                <a:latin typeface="+mn-lt"/>
                <a:ea typeface="+mn-ea"/>
                <a:cs typeface="+mn-cs"/>
              </a:rPr>
              <a:t>Present in all object-oriented languages. </a:t>
            </a:r>
          </a:p>
          <a:p>
            <a:r>
              <a:rPr lang="en-CA" sz="2800" kern="1200" dirty="0" smtClean="0">
                <a:solidFill>
                  <a:schemeClr val="tx1"/>
                </a:solidFill>
                <a:effectLst/>
                <a:latin typeface="+mn-lt"/>
                <a:ea typeface="+mn-ea"/>
                <a:cs typeface="+mn-cs"/>
              </a:rPr>
              <a:t>Each method at the root of a hierarchy needs to specify </a:t>
            </a:r>
          </a:p>
          <a:p>
            <a:pPr lvl="1"/>
            <a:r>
              <a:rPr lang="en-CA" sz="2400" kern="1200" dirty="0" smtClean="0">
                <a:solidFill>
                  <a:schemeClr val="tx1"/>
                </a:solidFill>
                <a:effectLst/>
                <a:latin typeface="+mn-lt"/>
                <a:ea typeface="+mn-ea"/>
                <a:cs typeface="+mn-cs"/>
              </a:rPr>
              <a:t>the strongest preconditions that are required to call any extension of the method, a</a:t>
            </a:r>
          </a:p>
          <a:p>
            <a:pPr lvl="1"/>
            <a:r>
              <a:rPr lang="en-CA" sz="2400" kern="1200" dirty="0" smtClean="0">
                <a:solidFill>
                  <a:schemeClr val="tx1"/>
                </a:solidFill>
                <a:effectLst/>
                <a:latin typeface="+mn-lt"/>
                <a:ea typeface="+mn-ea"/>
                <a:cs typeface="+mn-cs"/>
              </a:rPr>
              <a:t>the weakest </a:t>
            </a:r>
            <a:r>
              <a:rPr lang="en-CA" sz="2400" kern="1200" dirty="0" err="1" smtClean="0">
                <a:solidFill>
                  <a:schemeClr val="tx1"/>
                </a:solidFill>
                <a:effectLst/>
                <a:latin typeface="+mn-lt"/>
                <a:ea typeface="+mn-ea"/>
                <a:cs typeface="+mn-cs"/>
              </a:rPr>
              <a:t>postcondition</a:t>
            </a:r>
            <a:r>
              <a:rPr lang="en-CA" sz="2400" kern="1200" dirty="0" smtClean="0">
                <a:solidFill>
                  <a:schemeClr val="tx1"/>
                </a:solidFill>
                <a:effectLst/>
                <a:latin typeface="+mn-lt"/>
                <a:ea typeface="+mn-ea"/>
                <a:cs typeface="+mn-cs"/>
              </a:rPr>
              <a:t> that the method or any of its derivatives will deliver. </a:t>
            </a:r>
          </a:p>
          <a:p>
            <a:pPr lvl="0"/>
            <a:r>
              <a:rPr lang="en-CA" sz="2800" kern="1200" dirty="0" smtClean="0">
                <a:solidFill>
                  <a:schemeClr val="tx1"/>
                </a:solidFill>
                <a:effectLst/>
                <a:latin typeface="+mn-lt"/>
                <a:ea typeface="+mn-ea"/>
                <a:cs typeface="+mn-cs"/>
              </a:rPr>
              <a:t>Each extension of a method must </a:t>
            </a:r>
          </a:p>
          <a:p>
            <a:pPr lvl="1"/>
            <a:r>
              <a:rPr lang="en-CA" sz="2400" kern="1200" dirty="0" smtClean="0">
                <a:solidFill>
                  <a:schemeClr val="tx1"/>
                </a:solidFill>
                <a:effectLst/>
                <a:latin typeface="+mn-lt"/>
                <a:ea typeface="+mn-ea"/>
                <a:cs typeface="+mn-cs"/>
              </a:rPr>
              <a:t>Weaken the preconditions </a:t>
            </a:r>
          </a:p>
          <a:p>
            <a:pPr lvl="1"/>
            <a:r>
              <a:rPr lang="en-CA" sz="2400" kern="1200" dirty="0" smtClean="0">
                <a:solidFill>
                  <a:schemeClr val="tx1"/>
                </a:solidFill>
                <a:effectLst/>
                <a:latin typeface="+mn-lt"/>
                <a:ea typeface="+mn-ea"/>
                <a:cs typeface="+mn-cs"/>
              </a:rPr>
              <a:t>Strengthen its delivery guarantees  the </a:t>
            </a:r>
            <a:r>
              <a:rPr lang="en-CA" sz="2400" kern="1200" dirty="0" err="1" smtClean="0">
                <a:solidFill>
                  <a:schemeClr val="tx1"/>
                </a:solidFill>
                <a:effectLst/>
                <a:latin typeface="+mn-lt"/>
                <a:ea typeface="+mn-ea"/>
                <a:cs typeface="+mn-cs"/>
              </a:rPr>
              <a:t>postconditions</a:t>
            </a:r>
            <a:endParaRPr lang="en-CA" sz="2400" kern="1200" dirty="0" smtClean="0">
              <a:solidFill>
                <a:schemeClr val="tx1"/>
              </a:solidFill>
              <a:effectLst/>
              <a:latin typeface="+mn-lt"/>
              <a:ea typeface="+mn-ea"/>
              <a:cs typeface="+mn-cs"/>
            </a:endParaRPr>
          </a:p>
          <a:p>
            <a:pPr lvl="0"/>
            <a:r>
              <a:rPr lang="en-CA" sz="2800" kern="1200" dirty="0" smtClean="0">
                <a:solidFill>
                  <a:schemeClr val="tx1"/>
                </a:solidFill>
                <a:effectLst/>
                <a:latin typeface="+mn-lt"/>
                <a:ea typeface="+mn-ea"/>
                <a:cs typeface="+mn-cs"/>
              </a:rPr>
              <a:t>Failure is that </a:t>
            </a:r>
            <a:r>
              <a:rPr lang="en-CA" sz="2800" kern="1200" dirty="0" err="1" smtClean="0">
                <a:solidFill>
                  <a:schemeClr val="tx1"/>
                </a:solidFill>
                <a:effectLst/>
                <a:latin typeface="+mn-lt"/>
                <a:ea typeface="+mn-ea"/>
                <a:cs typeface="+mn-cs"/>
              </a:rPr>
              <a:t>implementors</a:t>
            </a:r>
            <a:r>
              <a:rPr lang="en-CA" sz="2800" kern="1200" dirty="0" smtClean="0">
                <a:solidFill>
                  <a:schemeClr val="tx1"/>
                </a:solidFill>
                <a:effectLst/>
                <a:latin typeface="+mn-lt"/>
                <a:ea typeface="+mn-ea"/>
                <a:cs typeface="+mn-cs"/>
              </a:rPr>
              <a:t> do not understand the principle and override</a:t>
            </a:r>
            <a:r>
              <a:rPr lang="en-CA" sz="2800" kern="1200" baseline="0" dirty="0" smtClean="0">
                <a:solidFill>
                  <a:schemeClr val="tx1"/>
                </a:solidFill>
                <a:effectLst/>
                <a:latin typeface="+mn-lt"/>
                <a:ea typeface="+mn-ea"/>
                <a:cs typeface="+mn-cs"/>
              </a:rPr>
              <a:t> a method with one that has stronger preconditions or weaker </a:t>
            </a:r>
            <a:r>
              <a:rPr lang="en-CA" sz="2800" kern="1200" baseline="0" dirty="0" err="1" smtClean="0">
                <a:solidFill>
                  <a:schemeClr val="tx1"/>
                </a:solidFill>
                <a:effectLst/>
                <a:latin typeface="+mn-lt"/>
                <a:ea typeface="+mn-ea"/>
                <a:cs typeface="+mn-cs"/>
              </a:rPr>
              <a:t>postconditions</a:t>
            </a:r>
            <a:endParaRPr lang="en-CA" sz="2800" kern="1200" baseline="0" dirty="0" smtClean="0">
              <a:solidFill>
                <a:schemeClr val="tx1"/>
              </a:solidFill>
              <a:effectLst/>
              <a:latin typeface="+mn-lt"/>
              <a:ea typeface="+mn-ea"/>
              <a:cs typeface="+mn-cs"/>
            </a:endParaRPr>
          </a:p>
          <a:p>
            <a:pPr lvl="0"/>
            <a:r>
              <a:rPr lang="en-CA" sz="2800" kern="1200" baseline="0" dirty="0" smtClean="0">
                <a:solidFill>
                  <a:schemeClr val="tx1"/>
                </a:solidFill>
                <a:effectLst/>
                <a:latin typeface="+mn-lt"/>
                <a:ea typeface="+mn-ea"/>
                <a:cs typeface="+mn-cs"/>
              </a:rPr>
              <a:t>Guidance is to forbid such </a:t>
            </a:r>
            <a:r>
              <a:rPr lang="en-CA" sz="2800" kern="1200" baseline="0" dirty="0" err="1" smtClean="0">
                <a:solidFill>
                  <a:schemeClr val="tx1"/>
                </a:solidFill>
                <a:effectLst/>
                <a:latin typeface="+mn-lt"/>
                <a:ea typeface="+mn-ea"/>
                <a:cs typeface="+mn-cs"/>
              </a:rPr>
              <a:t>strentheneing</a:t>
            </a:r>
            <a:r>
              <a:rPr lang="en-CA" sz="2800" kern="1200" baseline="0" dirty="0" smtClean="0">
                <a:solidFill>
                  <a:schemeClr val="tx1"/>
                </a:solidFill>
                <a:effectLst/>
                <a:latin typeface="+mn-lt"/>
                <a:ea typeface="+mn-ea"/>
                <a:cs typeface="+mn-cs"/>
              </a:rPr>
              <a:t>/weakening, use static analysis tools, etc.</a:t>
            </a:r>
            <a:endParaRPr lang="en-CA" sz="28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2129766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About</a:t>
            </a:r>
            <a:r>
              <a:rPr lang="en-CA" baseline="0" dirty="0" smtClean="0"/>
              <a:t> “safe” languages</a:t>
            </a:r>
            <a:endParaRPr lang="en-CA" dirty="0"/>
          </a:p>
        </p:txBody>
      </p:sp>
      <p:sp>
        <p:nvSpPr>
          <p:cNvPr id="3" name="Content Placeholder 2"/>
          <p:cNvSpPr>
            <a:spLocks noGrp="1"/>
          </p:cNvSpPr>
          <p:nvPr>
            <p:ph idx="1"/>
          </p:nvPr>
        </p:nvSpPr>
        <p:spPr/>
        <p:txBody>
          <a:bodyPr/>
          <a:lstStyle/>
          <a:p>
            <a:r>
              <a:rPr lang="en-CA" dirty="0" smtClean="0"/>
              <a:t>Almost all “real” languages are dramatically “pruned” when used in projects with stringent needs for security</a:t>
            </a:r>
            <a:r>
              <a:rPr lang="en-CA" baseline="0" dirty="0" smtClean="0"/>
              <a:t> or safety</a:t>
            </a:r>
          </a:p>
          <a:p>
            <a:pPr lvl="1"/>
            <a:r>
              <a:rPr lang="en-CA" dirty="0" smtClean="0"/>
              <a:t>Witness JSF</a:t>
            </a:r>
            <a:r>
              <a:rPr lang="en-CA" baseline="0" dirty="0" smtClean="0"/>
              <a:t> coding rules for C++ or MISRA</a:t>
            </a:r>
          </a:p>
          <a:p>
            <a:pPr lvl="1"/>
            <a:r>
              <a:rPr lang="en-CA" baseline="0" dirty="0" smtClean="0"/>
              <a:t>Witness Spark subset of Ada</a:t>
            </a:r>
          </a:p>
          <a:p>
            <a:pPr lvl="2"/>
            <a:r>
              <a:rPr lang="en-CA" dirty="0" smtClean="0"/>
              <a:t>Removes all access types (pointers), generics, polymorphism, generalized tasking, functions</a:t>
            </a:r>
            <a:r>
              <a:rPr lang="en-CA" baseline="0" dirty="0" smtClean="0"/>
              <a:t> with side effects, calendar clock, atomic data</a:t>
            </a:r>
          </a:p>
          <a:p>
            <a:pPr lvl="0"/>
            <a:r>
              <a:rPr lang="en-CA" dirty="0" smtClean="0"/>
              <a:t>There is no weakness in documenting the vulnerabilities</a:t>
            </a:r>
            <a:r>
              <a:rPr lang="en-CA" baseline="0" dirty="0" smtClean="0"/>
              <a:t> in a language and recommending approaches and techniques to avoid them</a:t>
            </a:r>
            <a:endParaRPr lang="en-CA" dirty="0"/>
          </a:p>
        </p:txBody>
      </p:sp>
    </p:spTree>
    <p:extLst>
      <p:ext uri="{BB962C8B-B14F-4D97-AF65-F5344CB8AC3E}">
        <p14:creationId xmlns:p14="http://schemas.microsoft.com/office/powerpoint/2010/main" val="526026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Documenting C subset of C++ </a:t>
            </a:r>
            <a:br>
              <a:rPr lang="en-CA" dirty="0" smtClean="0"/>
            </a:br>
            <a:r>
              <a:rPr lang="en-CA" dirty="0" smtClean="0"/>
              <a:t>- a proposed approach</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TR 24772-3 already fully documents the C subset</a:t>
            </a:r>
          </a:p>
          <a:p>
            <a:pPr lvl="1"/>
            <a:r>
              <a:rPr lang="en-CA" dirty="0" smtClean="0"/>
              <a:t>With a couple of exceptions where C++ changed </a:t>
            </a:r>
          </a:p>
          <a:p>
            <a:pPr lvl="0"/>
            <a:r>
              <a:rPr lang="en-CA" dirty="0" smtClean="0"/>
              <a:t>C++ Part must recognize the subset and the way that it is used</a:t>
            </a:r>
          </a:p>
          <a:p>
            <a:pPr lvl="1"/>
            <a:r>
              <a:rPr lang="en-CA" dirty="0" smtClean="0"/>
              <a:t>C++ Part should not restate the C Part, but should reference it.</a:t>
            </a:r>
          </a:p>
          <a:p>
            <a:pPr lvl="0"/>
            <a:r>
              <a:rPr lang="en-CA" sz="2800" kern="1200" dirty="0" smtClean="0">
                <a:solidFill>
                  <a:schemeClr val="tx1"/>
                </a:solidFill>
                <a:effectLst/>
                <a:latin typeface="+mn-lt"/>
                <a:ea typeface="+mn-ea"/>
                <a:cs typeface="+mn-cs"/>
              </a:rPr>
              <a:t>Make a simple statement that the appropriate vulnerabilities as documented in TR24772-3 clause 6.x exists in C+</a:t>
            </a:r>
            <a:r>
              <a:rPr lang="en-US" sz="2800" kern="1200" dirty="0" smtClean="0">
                <a:solidFill>
                  <a:schemeClr val="tx1"/>
                </a:solidFill>
                <a:effectLst/>
                <a:latin typeface="+mn-lt"/>
                <a:ea typeface="+mn-ea"/>
                <a:cs typeface="+mn-cs"/>
              </a:rPr>
              <a:t>+</a:t>
            </a:r>
          </a:p>
          <a:p>
            <a:pPr lvl="1"/>
            <a:r>
              <a:rPr lang="en-CA" sz="2400" kern="1200" dirty="0" smtClean="0">
                <a:solidFill>
                  <a:schemeClr val="tx1"/>
                </a:solidFill>
                <a:effectLst/>
                <a:latin typeface="+mn-lt"/>
                <a:ea typeface="+mn-ea"/>
                <a:cs typeface="+mn-cs"/>
              </a:rPr>
              <a:t>Document features that share that vulnerability (if applicable)</a:t>
            </a:r>
            <a:r>
              <a:rPr lang="en-US" dirty="0" smtClean="0">
                <a:effectLst/>
              </a:rPr>
              <a:t> </a:t>
            </a:r>
          </a:p>
          <a:p>
            <a:pPr lvl="1"/>
            <a:r>
              <a:rPr lang="en-CA" sz="2400" kern="1200" dirty="0" smtClean="0">
                <a:solidFill>
                  <a:schemeClr val="tx1"/>
                </a:solidFill>
                <a:effectLst/>
                <a:latin typeface="+mn-lt"/>
                <a:ea typeface="+mn-ea"/>
                <a:cs typeface="+mn-cs"/>
              </a:rPr>
              <a:t>Document C++ features that mitigate or avoid the vulnerability</a:t>
            </a:r>
            <a:r>
              <a:rPr lang="en-US" dirty="0" smtClean="0">
                <a:effectLst/>
              </a:rPr>
              <a:t> </a:t>
            </a:r>
          </a:p>
          <a:p>
            <a:pPr lvl="1"/>
            <a:r>
              <a:rPr lang="en-CA" dirty="0" smtClean="0"/>
              <a:t>Recommend that these be used instead</a:t>
            </a:r>
          </a:p>
          <a:p>
            <a:pPr lvl="0"/>
            <a:r>
              <a:rPr lang="en-CA" sz="2800" kern="1200" dirty="0" smtClean="0">
                <a:solidFill>
                  <a:schemeClr val="tx1"/>
                </a:solidFill>
                <a:effectLst/>
                <a:latin typeface="+mn-lt"/>
                <a:ea typeface="+mn-ea"/>
                <a:cs typeface="+mn-cs"/>
              </a:rPr>
              <a:t>Where C++ changes a C language feature, </a:t>
            </a:r>
          </a:p>
          <a:p>
            <a:pPr lvl="1"/>
            <a:r>
              <a:rPr lang="en-CA" dirty="0" smtClean="0"/>
              <a:t>Document </a:t>
            </a:r>
            <a:r>
              <a:rPr lang="en-CA" sz="2400" kern="1200" dirty="0" smtClean="0">
                <a:solidFill>
                  <a:schemeClr val="tx1"/>
                </a:solidFill>
                <a:effectLst/>
                <a:latin typeface="+mn-lt"/>
                <a:ea typeface="+mn-ea"/>
                <a:cs typeface="+mn-cs"/>
              </a:rPr>
              <a:t>the impact of the changes on any related C vulnerabilities </a:t>
            </a:r>
          </a:p>
          <a:p>
            <a:pPr lvl="1"/>
            <a:r>
              <a:rPr lang="en-CA" dirty="0" smtClean="0"/>
              <a:t>Document</a:t>
            </a:r>
            <a:r>
              <a:rPr lang="en-CA" sz="2400" kern="1200" dirty="0" smtClean="0">
                <a:solidFill>
                  <a:schemeClr val="tx1"/>
                </a:solidFill>
                <a:effectLst/>
                <a:latin typeface="+mn-lt"/>
                <a:ea typeface="+mn-ea"/>
                <a:cs typeface="+mn-cs"/>
              </a:rPr>
              <a:t> new or changed vulnerabilities</a:t>
            </a:r>
          </a:p>
        </p:txBody>
      </p:sp>
    </p:spTree>
    <p:extLst>
      <p:ext uri="{BB962C8B-B14F-4D97-AF65-F5344CB8AC3E}">
        <p14:creationId xmlns:p14="http://schemas.microsoft.com/office/powerpoint/2010/main" val="702395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Working with WG 23</a:t>
            </a:r>
            <a:endParaRPr lang="en-CA" dirty="0"/>
          </a:p>
        </p:txBody>
      </p:sp>
      <p:sp>
        <p:nvSpPr>
          <p:cNvPr id="3" name="Content Placeholder 2"/>
          <p:cNvSpPr>
            <a:spLocks noGrp="1"/>
          </p:cNvSpPr>
          <p:nvPr>
            <p:ph idx="1"/>
          </p:nvPr>
        </p:nvSpPr>
        <p:spPr/>
        <p:txBody>
          <a:bodyPr/>
          <a:lstStyle/>
          <a:p>
            <a:r>
              <a:rPr lang="en-CA" dirty="0" smtClean="0"/>
              <a:t>WG 23</a:t>
            </a:r>
            <a:r>
              <a:rPr lang="en-CA" baseline="0" dirty="0" smtClean="0"/>
              <a:t> is willing to </a:t>
            </a:r>
          </a:p>
          <a:p>
            <a:pPr lvl="1"/>
            <a:r>
              <a:rPr lang="en-CA" baseline="0" dirty="0" smtClean="0"/>
              <a:t>Let WG 21 lead with the documentation of vulnerabilities in C++</a:t>
            </a:r>
          </a:p>
          <a:p>
            <a:pPr lvl="1"/>
            <a:r>
              <a:rPr lang="en-CA" baseline="0" dirty="0" smtClean="0"/>
              <a:t>Lead and ask WG 21 for technical assistance</a:t>
            </a:r>
          </a:p>
          <a:p>
            <a:pPr lvl="0"/>
            <a:r>
              <a:rPr lang="en-CA" baseline="0" dirty="0" smtClean="0"/>
              <a:t>How can we work together?</a:t>
            </a:r>
          </a:p>
          <a:p>
            <a:pPr lvl="0"/>
            <a:endParaRPr lang="en-CA" dirty="0"/>
          </a:p>
        </p:txBody>
      </p:sp>
    </p:spTree>
    <p:extLst>
      <p:ext uri="{BB962C8B-B14F-4D97-AF65-F5344CB8AC3E}">
        <p14:creationId xmlns:p14="http://schemas.microsoft.com/office/powerpoint/2010/main" val="1543294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r>
              <a:rPr lang="en-CA" dirty="0" smtClean="0"/>
              <a:t>History of WG 23</a:t>
            </a:r>
          </a:p>
          <a:p>
            <a:r>
              <a:rPr lang="en-CA" dirty="0" smtClean="0"/>
              <a:t>Edition 3 Outlook</a:t>
            </a:r>
          </a:p>
          <a:p>
            <a:r>
              <a:rPr lang="en-CA" dirty="0" smtClean="0"/>
              <a:t>Compare </a:t>
            </a:r>
            <a:r>
              <a:rPr lang="en-CA" baseline="0" dirty="0" smtClean="0"/>
              <a:t>with Ada</a:t>
            </a:r>
          </a:p>
          <a:p>
            <a:r>
              <a:rPr lang="en-CA" baseline="0" dirty="0" smtClean="0"/>
              <a:t>Changes from Edition 2</a:t>
            </a:r>
          </a:p>
          <a:p>
            <a:r>
              <a:rPr lang="en-CA" dirty="0" smtClean="0"/>
              <a:t>What are programming language vulnerabilities?</a:t>
            </a:r>
          </a:p>
          <a:p>
            <a:r>
              <a:rPr lang="en-CA" dirty="0" smtClean="0"/>
              <a:t>Vulnerability examples</a:t>
            </a:r>
          </a:p>
          <a:p>
            <a:r>
              <a:rPr lang="en-CA" dirty="0" smtClean="0"/>
              <a:t>Documenting C subset of C++</a:t>
            </a:r>
          </a:p>
          <a:p>
            <a:r>
              <a:rPr lang="en-CA" dirty="0" smtClean="0"/>
              <a:t>Working with WG 23</a:t>
            </a:r>
            <a:endParaRPr lang="en-CA" dirty="0"/>
          </a:p>
        </p:txBody>
      </p:sp>
    </p:spTree>
    <p:extLst>
      <p:ext uri="{BB962C8B-B14F-4D97-AF65-F5344CB8AC3E}">
        <p14:creationId xmlns:p14="http://schemas.microsoft.com/office/powerpoint/2010/main" val="1547020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History of WG 23</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t>ISO/IEC/SC22/WG23</a:t>
            </a:r>
            <a:r>
              <a:rPr lang="en-CA" baseline="0" dirty="0" smtClean="0"/>
              <a:t> Programming Language Vulnerabilities </a:t>
            </a:r>
          </a:p>
          <a:p>
            <a:pPr lvl="0"/>
            <a:r>
              <a:rPr lang="en-CA" baseline="0" dirty="0" smtClean="0"/>
              <a:t>Formed in 2006 to address mistakes in programs that can</a:t>
            </a:r>
            <a:r>
              <a:rPr lang="en-CA" dirty="0" smtClean="0"/>
              <a:t> lead to attacks or faults the can cause application and system failures</a:t>
            </a:r>
          </a:p>
          <a:p>
            <a:pPr lvl="0"/>
            <a:r>
              <a:rPr lang="en-CA" dirty="0" smtClean="0"/>
              <a:t>Published first Technical Report TR 24772 Guidance in avoiding programming language vulnerabilities through language selection and use in 2010</a:t>
            </a:r>
          </a:p>
          <a:p>
            <a:pPr lvl="1"/>
            <a:r>
              <a:rPr lang="en-CA" dirty="0" smtClean="0"/>
              <a:t>Identified and documented vulnerabilities in a general way</a:t>
            </a:r>
          </a:p>
          <a:p>
            <a:pPr lvl="1"/>
            <a:r>
              <a:rPr lang="en-CA" dirty="0" smtClean="0"/>
              <a:t>WG 23 was working on programming language specific annexes, but none were ready</a:t>
            </a:r>
          </a:p>
          <a:p>
            <a:pPr lvl="0"/>
            <a:r>
              <a:rPr lang="en-CA" dirty="0" smtClean="0"/>
              <a:t>Published edition 2 in 2013</a:t>
            </a:r>
          </a:p>
          <a:p>
            <a:pPr lvl="1"/>
            <a:r>
              <a:rPr lang="en-CA" dirty="0" smtClean="0"/>
              <a:t>Contained</a:t>
            </a:r>
            <a:r>
              <a:rPr lang="en-CA" baseline="0" dirty="0" smtClean="0"/>
              <a:t> annexes for </a:t>
            </a:r>
          </a:p>
          <a:p>
            <a:pPr lvl="2"/>
            <a:r>
              <a:rPr lang="en-CA" dirty="0" smtClean="0"/>
              <a:t>Ada</a:t>
            </a:r>
          </a:p>
          <a:p>
            <a:pPr lvl="2"/>
            <a:r>
              <a:rPr lang="en-CA" dirty="0" smtClean="0"/>
              <a:t>C</a:t>
            </a:r>
          </a:p>
          <a:p>
            <a:pPr lvl="2"/>
            <a:r>
              <a:rPr lang="en-CA" dirty="0" smtClean="0"/>
              <a:t>Python</a:t>
            </a:r>
          </a:p>
          <a:p>
            <a:pPr lvl="2"/>
            <a:r>
              <a:rPr lang="en-CA" dirty="0" smtClean="0"/>
              <a:t>PHP</a:t>
            </a:r>
          </a:p>
          <a:p>
            <a:pPr lvl="2"/>
            <a:r>
              <a:rPr lang="en-CA" dirty="0" smtClean="0"/>
              <a:t>Ruby</a:t>
            </a:r>
          </a:p>
          <a:p>
            <a:pPr lvl="2"/>
            <a:r>
              <a:rPr lang="en-CA" dirty="0" smtClean="0"/>
              <a:t>Spark</a:t>
            </a:r>
          </a:p>
        </p:txBody>
      </p:sp>
    </p:spTree>
    <p:extLst>
      <p:ext uri="{BB962C8B-B14F-4D97-AF65-F5344CB8AC3E}">
        <p14:creationId xmlns:p14="http://schemas.microsoft.com/office/powerpoint/2010/main" val="815402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CA" dirty="0" smtClean="0"/>
              <a:t>Edition 3 Outlook</a:t>
            </a:r>
            <a:endParaRPr lang="en-CA" dirty="0"/>
          </a:p>
        </p:txBody>
      </p:sp>
      <p:sp>
        <p:nvSpPr>
          <p:cNvPr id="3" name="Content Placeholder 2"/>
          <p:cNvSpPr>
            <a:spLocks noGrp="1"/>
          </p:cNvSpPr>
          <p:nvPr>
            <p:ph idx="1"/>
          </p:nvPr>
        </p:nvSpPr>
        <p:spPr/>
        <p:txBody>
          <a:bodyPr>
            <a:normAutofit lnSpcReduction="10000"/>
          </a:bodyPr>
          <a:lstStyle/>
          <a:p>
            <a:r>
              <a:rPr lang="en-CA" dirty="0" smtClean="0"/>
              <a:t>Slight name change</a:t>
            </a:r>
          </a:p>
          <a:p>
            <a:pPr lvl="1"/>
            <a:r>
              <a:rPr lang="en-CA" dirty="0" smtClean="0"/>
              <a:t>Dropping</a:t>
            </a:r>
            <a:r>
              <a:rPr lang="en-CA" baseline="0" dirty="0" smtClean="0"/>
              <a:t> “through language selection and use”</a:t>
            </a:r>
          </a:p>
          <a:p>
            <a:r>
              <a:rPr lang="en-CA" sz="2800" kern="1200" dirty="0" smtClean="0">
                <a:solidFill>
                  <a:schemeClr val="tx1"/>
                </a:solidFill>
                <a:effectLst/>
                <a:latin typeface="+mn-lt"/>
                <a:ea typeface="+mn-ea"/>
                <a:cs typeface="+mn-cs"/>
              </a:rPr>
              <a:t>Move</a:t>
            </a:r>
            <a:r>
              <a:rPr lang="en-US" sz="2800" kern="1200" dirty="0" smtClean="0">
                <a:solidFill>
                  <a:schemeClr val="tx1"/>
                </a:solidFill>
                <a:effectLst/>
                <a:latin typeface="+mn-lt"/>
                <a:ea typeface="+mn-ea"/>
                <a:cs typeface="+mn-cs"/>
              </a:rPr>
              <a:t> </a:t>
            </a:r>
            <a:r>
              <a:rPr lang="en-CA" sz="2800" kern="1200" dirty="0" smtClean="0">
                <a:solidFill>
                  <a:schemeClr val="tx1"/>
                </a:solidFill>
                <a:effectLst/>
                <a:latin typeface="+mn-lt"/>
                <a:ea typeface="+mn-ea"/>
                <a:cs typeface="+mn-cs"/>
              </a:rPr>
              <a:t>the language-specific annexes from the document </a:t>
            </a:r>
          </a:p>
          <a:p>
            <a:r>
              <a:rPr lang="en-CA" sz="2800" kern="1200" dirty="0" smtClean="0">
                <a:solidFill>
                  <a:schemeClr val="tx1"/>
                </a:solidFill>
                <a:effectLst/>
                <a:latin typeface="+mn-lt"/>
                <a:ea typeface="+mn-ea"/>
                <a:cs typeface="+mn-cs"/>
              </a:rPr>
              <a:t>Put</a:t>
            </a:r>
            <a:r>
              <a:rPr lang="en-CA" sz="2800" kern="1200" baseline="0" dirty="0" smtClean="0">
                <a:solidFill>
                  <a:schemeClr val="tx1"/>
                </a:solidFill>
                <a:effectLst/>
                <a:latin typeface="+mn-lt"/>
                <a:ea typeface="+mn-ea"/>
                <a:cs typeface="+mn-cs"/>
              </a:rPr>
              <a:t> </a:t>
            </a:r>
            <a:r>
              <a:rPr lang="en-CA" sz="2800" kern="1200" dirty="0" smtClean="0">
                <a:solidFill>
                  <a:schemeClr val="tx1"/>
                </a:solidFill>
                <a:effectLst/>
                <a:latin typeface="+mn-lt"/>
                <a:ea typeface="+mn-ea"/>
                <a:cs typeface="+mn-cs"/>
              </a:rPr>
              <a:t> separate parts </a:t>
            </a:r>
          </a:p>
          <a:p>
            <a:pPr lvl="2"/>
            <a:r>
              <a:rPr lang="en-CA" sz="2000" kern="1200" dirty="0" smtClean="0">
                <a:solidFill>
                  <a:schemeClr val="tx1"/>
                </a:solidFill>
                <a:effectLst/>
                <a:latin typeface="+mn-lt"/>
                <a:ea typeface="+mn-ea"/>
                <a:cs typeface="+mn-cs"/>
              </a:rPr>
              <a:t>too difficult to keep all language-specific annexes in sync for a single publication cycle</a:t>
            </a:r>
            <a:endParaRPr lang="en-US" sz="20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Base document   becomes 24772-1</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Ada       guidance becomes 24772-2</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C           guidance becomes 24772-3</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Python guidance becomes 24772-4</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Fortran guidance becomes 24772-8</a:t>
            </a:r>
          </a:p>
          <a:p>
            <a:pPr lvl="0"/>
            <a:r>
              <a:rPr lang="en-CA" sz="2800" kern="1200" dirty="0" smtClean="0">
                <a:solidFill>
                  <a:schemeClr val="tx1"/>
                </a:solidFill>
                <a:effectLst/>
                <a:latin typeface="+mn-lt"/>
                <a:ea typeface="+mn-ea"/>
                <a:cs typeface="+mn-cs"/>
              </a:rPr>
              <a:t>Expect ballot to start in 2018</a:t>
            </a:r>
          </a:p>
        </p:txBody>
      </p:sp>
    </p:spTree>
    <p:extLst>
      <p:ext uri="{BB962C8B-B14F-4D97-AF65-F5344CB8AC3E}">
        <p14:creationId xmlns:p14="http://schemas.microsoft.com/office/powerpoint/2010/main" val="1067628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CA" dirty="0" smtClean="0"/>
              <a:t>Edition 3 Outlook (</a:t>
            </a:r>
            <a:r>
              <a:rPr lang="en-CA" dirty="0" err="1" smtClean="0"/>
              <a:t>cont</a:t>
            </a:r>
            <a:r>
              <a:rPr lang="en-CA" dirty="0" smtClean="0"/>
              <a:t>)</a:t>
            </a:r>
            <a:endParaRPr lang="en-CA" dirty="0"/>
          </a:p>
        </p:txBody>
      </p:sp>
      <p:sp>
        <p:nvSpPr>
          <p:cNvPr id="3" name="Content Placeholder 2"/>
          <p:cNvSpPr>
            <a:spLocks noGrp="1"/>
          </p:cNvSpPr>
          <p:nvPr>
            <p:ph idx="1"/>
          </p:nvPr>
        </p:nvSpPr>
        <p:spPr/>
        <p:txBody>
          <a:bodyPr>
            <a:normAutofit/>
          </a:bodyPr>
          <a:lstStyle/>
          <a:p>
            <a:r>
              <a:rPr lang="en-CA" sz="2800" kern="1200" dirty="0" smtClean="0">
                <a:solidFill>
                  <a:schemeClr val="tx1"/>
                </a:solidFill>
                <a:effectLst/>
                <a:latin typeface="+mn-lt"/>
                <a:ea typeface="+mn-ea"/>
                <a:cs typeface="+mn-cs"/>
              </a:rPr>
              <a:t>Others (Spark, Ruby, PHP, </a:t>
            </a:r>
            <a:r>
              <a:rPr lang="en-CA" sz="2800" kern="1200" dirty="0" err="1" smtClean="0">
                <a:solidFill>
                  <a:schemeClr val="tx1"/>
                </a:solidFill>
                <a:effectLst/>
                <a:latin typeface="+mn-lt"/>
                <a:ea typeface="+mn-ea"/>
                <a:cs typeface="+mn-cs"/>
              </a:rPr>
              <a:t>etc</a:t>
            </a:r>
            <a:r>
              <a:rPr lang="en-CA" sz="2800" kern="1200" dirty="0" smtClean="0">
                <a:solidFill>
                  <a:schemeClr val="tx1"/>
                </a:solidFill>
                <a:effectLst/>
                <a:latin typeface="+mn-lt"/>
                <a:ea typeface="+mn-ea"/>
                <a:cs typeface="+mn-cs"/>
              </a:rPr>
              <a:t>) in 1-3 years</a:t>
            </a:r>
          </a:p>
          <a:p>
            <a:r>
              <a:rPr lang="en-CA" sz="2800" kern="1200" dirty="0" smtClean="0">
                <a:solidFill>
                  <a:schemeClr val="tx1"/>
                </a:solidFill>
                <a:effectLst/>
                <a:latin typeface="+mn-lt"/>
                <a:ea typeface="+mn-ea"/>
                <a:cs typeface="+mn-cs"/>
              </a:rPr>
              <a:t>Planning a C++ Part, hopeful</a:t>
            </a:r>
          </a:p>
          <a:p>
            <a:r>
              <a:rPr lang="en-CA" sz="2800" kern="1200" dirty="0" smtClean="0">
                <a:solidFill>
                  <a:schemeClr val="tx1"/>
                </a:solidFill>
                <a:effectLst/>
                <a:latin typeface="+mn-lt"/>
                <a:ea typeface="+mn-ea"/>
                <a:cs typeface="+mn-cs"/>
              </a:rPr>
              <a:t>Rationale</a:t>
            </a:r>
            <a:r>
              <a:rPr lang="en-US" sz="1400" kern="1200" dirty="0" smtClean="0">
                <a:solidFill>
                  <a:schemeClr val="tx1"/>
                </a:solidFill>
                <a:effectLst/>
                <a:latin typeface="+mn-lt"/>
                <a:ea typeface="+mn-ea"/>
                <a:cs typeface="+mn-cs"/>
              </a:rPr>
              <a:t> </a:t>
            </a:r>
            <a:endParaRPr lang="en-US" sz="28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C++ is being increasingly used in places where the safety and security of the application matter.</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C++, like </a:t>
            </a:r>
            <a:r>
              <a:rPr lang="en-CA" sz="2400" u="sng" kern="1200" dirty="0" smtClean="0">
                <a:solidFill>
                  <a:schemeClr val="tx1"/>
                </a:solidFill>
                <a:effectLst/>
                <a:latin typeface="+mn-lt"/>
                <a:ea typeface="+mn-ea"/>
                <a:cs typeface="+mn-cs"/>
              </a:rPr>
              <a:t>all</a:t>
            </a:r>
            <a:r>
              <a:rPr lang="en-CA" sz="2400" kern="1200" dirty="0" smtClean="0">
                <a:solidFill>
                  <a:schemeClr val="tx1"/>
                </a:solidFill>
                <a:effectLst/>
                <a:latin typeface="+mn-lt"/>
                <a:ea typeface="+mn-ea"/>
                <a:cs typeface="+mn-cs"/>
              </a:rPr>
              <a:t> programming languages, provides capabilities to developers and makes choices that leave applications open to programming errors or attacks that can be detrimental to systems or users that depend on the application.</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The TR explains the vulnerability, its possible consequences, and ways to avoid it.</a:t>
            </a:r>
          </a:p>
        </p:txBody>
      </p:sp>
    </p:spTree>
    <p:extLst>
      <p:ext uri="{BB962C8B-B14F-4D97-AF65-F5344CB8AC3E}">
        <p14:creationId xmlns:p14="http://schemas.microsoft.com/office/powerpoint/2010/main" val="1315586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Compare with Ada</a:t>
            </a:r>
            <a:endParaRPr lang="en-CA" dirty="0"/>
          </a:p>
        </p:txBody>
      </p:sp>
      <p:sp>
        <p:nvSpPr>
          <p:cNvPr id="3" name="Content Placeholder 2"/>
          <p:cNvSpPr>
            <a:spLocks noGrp="1"/>
          </p:cNvSpPr>
          <p:nvPr>
            <p:ph idx="1"/>
          </p:nvPr>
        </p:nvSpPr>
        <p:spPr/>
        <p:txBody>
          <a:bodyPr/>
          <a:lstStyle/>
          <a:p>
            <a:r>
              <a:rPr lang="en-CA" sz="2800" kern="1200" dirty="0" smtClean="0">
                <a:solidFill>
                  <a:schemeClr val="tx1"/>
                </a:solidFill>
                <a:effectLst/>
                <a:latin typeface="+mn-lt"/>
                <a:ea typeface="+mn-ea"/>
                <a:cs typeface="+mn-cs"/>
              </a:rPr>
              <a:t>Ada is known as a “safe language”</a:t>
            </a:r>
          </a:p>
          <a:p>
            <a:pPr lvl="1"/>
            <a:r>
              <a:rPr lang="en-CA" sz="2400" kern="1200" dirty="0" smtClean="0">
                <a:solidFill>
                  <a:schemeClr val="tx1"/>
                </a:solidFill>
                <a:effectLst/>
                <a:latin typeface="+mn-lt"/>
                <a:ea typeface="+mn-ea"/>
                <a:cs typeface="+mn-cs"/>
              </a:rPr>
              <a:t>Very strong type system</a:t>
            </a:r>
          </a:p>
          <a:p>
            <a:pPr lvl="1"/>
            <a:r>
              <a:rPr lang="en-CA" sz="2400" kern="1200" dirty="0" smtClean="0">
                <a:solidFill>
                  <a:schemeClr val="tx1"/>
                </a:solidFill>
                <a:effectLst/>
                <a:latin typeface="+mn-lt"/>
                <a:ea typeface="+mn-ea"/>
                <a:cs typeface="+mn-cs"/>
              </a:rPr>
              <a:t>Robust compile-time</a:t>
            </a:r>
            <a:r>
              <a:rPr lang="en-CA" sz="2400" kern="1200" baseline="0" dirty="0" smtClean="0">
                <a:solidFill>
                  <a:schemeClr val="tx1"/>
                </a:solidFill>
                <a:effectLst/>
                <a:latin typeface="+mn-lt"/>
                <a:ea typeface="+mn-ea"/>
                <a:cs typeface="+mn-cs"/>
              </a:rPr>
              <a:t> and runtime checking</a:t>
            </a:r>
            <a:endParaRPr lang="en-CA" sz="2400" kern="1200" dirty="0" smtClean="0">
              <a:solidFill>
                <a:schemeClr val="tx1"/>
              </a:solidFill>
              <a:effectLst/>
              <a:latin typeface="+mn-lt"/>
              <a:ea typeface="+mn-ea"/>
              <a:cs typeface="+mn-cs"/>
            </a:endParaRPr>
          </a:p>
          <a:p>
            <a:r>
              <a:rPr lang="en-CA" sz="2800" kern="1200" dirty="0" smtClean="0">
                <a:solidFill>
                  <a:schemeClr val="tx1"/>
                </a:solidFill>
                <a:effectLst/>
                <a:latin typeface="+mn-lt"/>
                <a:ea typeface="+mn-ea"/>
                <a:cs typeface="+mn-cs"/>
              </a:rPr>
              <a:t>Yet TR 24772-2 </a:t>
            </a:r>
          </a:p>
          <a:p>
            <a:pPr lvl="1"/>
            <a:r>
              <a:rPr lang="en-CA" sz="2400" kern="1200" dirty="0" smtClean="0">
                <a:solidFill>
                  <a:schemeClr val="tx1"/>
                </a:solidFill>
                <a:effectLst/>
                <a:latin typeface="+mn-lt"/>
                <a:ea typeface="+mn-ea"/>
                <a:cs typeface="+mn-cs"/>
              </a:rPr>
              <a:t>Acknowledges 50 (out of 63) vulnerabilities as having applicability to Ada. </a:t>
            </a:r>
          </a:p>
          <a:p>
            <a:pPr lvl="1"/>
            <a:r>
              <a:rPr lang="en-CA" sz="2400" kern="1200" dirty="0" smtClean="0">
                <a:solidFill>
                  <a:schemeClr val="tx1"/>
                </a:solidFill>
                <a:effectLst/>
                <a:latin typeface="+mn-lt"/>
                <a:ea typeface="+mn-ea"/>
                <a:cs typeface="+mn-cs"/>
              </a:rPr>
              <a:t>Most of the rest are acknowledged if an identified, small set of unsafe features of the language are used. </a:t>
            </a:r>
          </a:p>
          <a:p>
            <a:pPr lvl="1"/>
            <a:r>
              <a:rPr lang="en-CA" sz="2400" kern="1200" dirty="0" smtClean="0">
                <a:solidFill>
                  <a:schemeClr val="tx1"/>
                </a:solidFill>
                <a:effectLst/>
                <a:latin typeface="+mn-lt"/>
                <a:ea typeface="+mn-ea"/>
                <a:cs typeface="+mn-cs"/>
              </a:rPr>
              <a:t>The guidance to users helps to avoid or mitigate the vulnerabilities</a:t>
            </a:r>
            <a:r>
              <a:rPr lang="en-US" sz="1400" kern="1200" dirty="0" smtClean="0">
                <a:solidFill>
                  <a:schemeClr val="tx1"/>
                </a:solidFill>
                <a:effectLst/>
                <a:latin typeface="+mn-lt"/>
                <a:ea typeface="+mn-ea"/>
                <a:cs typeface="+mn-cs"/>
              </a:rPr>
              <a:t> </a:t>
            </a:r>
          </a:p>
        </p:txBody>
      </p:sp>
    </p:spTree>
    <p:extLst>
      <p:ext uri="{BB962C8B-B14F-4D97-AF65-F5344CB8AC3E}">
        <p14:creationId xmlns:p14="http://schemas.microsoft.com/office/powerpoint/2010/main" val="86764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indent="0" algn="l" defTabSz="914400" rtl="0" eaLnBrk="1" fontAlgn="auto" latinLnBrk="0" hangingPunct="1">
              <a:lnSpc>
                <a:spcPct val="90000"/>
              </a:lnSpc>
              <a:spcBef>
                <a:spcPct val="0"/>
              </a:spcBef>
              <a:spcAft>
                <a:spcPts val="0"/>
              </a:spcAft>
              <a:buClrTx/>
              <a:buSzTx/>
              <a:buFontTx/>
              <a:buNone/>
              <a:tabLst/>
              <a:defRPr/>
            </a:pPr>
            <a:r>
              <a:rPr lang="en-US" sz="4400" kern="1200" dirty="0" smtClean="0">
                <a:solidFill>
                  <a:schemeClr val="tx1"/>
                </a:solidFill>
                <a:effectLst/>
                <a:latin typeface="+mj-lt"/>
                <a:ea typeface="+mj-ea"/>
                <a:cs typeface="+mj-cs"/>
              </a:rPr>
              <a:t>Changes from edition 2?</a:t>
            </a:r>
            <a:endParaRPr lang="en-US" dirty="0" smtClean="0">
              <a:effectLst/>
            </a:endParaRPr>
          </a:p>
        </p:txBody>
      </p:sp>
      <p:sp>
        <p:nvSpPr>
          <p:cNvPr id="3" name="Content Placeholder 2"/>
          <p:cNvSpPr>
            <a:spLocks noGrp="1"/>
          </p:cNvSpPr>
          <p:nvPr>
            <p:ph idx="1"/>
          </p:nvPr>
        </p:nvSpPr>
        <p:spPr/>
        <p:txBody>
          <a:bodyPr>
            <a:normAutofit fontScale="85000" lnSpcReduction="20000"/>
          </a:bodyPr>
          <a:lstStyle/>
          <a:p>
            <a:pPr lvl="0"/>
            <a:r>
              <a:rPr lang="en-US" sz="2800" kern="1200" dirty="0" smtClean="0">
                <a:solidFill>
                  <a:schemeClr val="tx1"/>
                </a:solidFill>
                <a:effectLst/>
                <a:latin typeface="+mj-lt"/>
                <a:ea typeface="+mj-ea"/>
                <a:cs typeface="+mj-cs"/>
              </a:rPr>
              <a:t>Added a few new vulnerabilities</a:t>
            </a:r>
            <a:endParaRPr lang="en-US" sz="4400" kern="1200" dirty="0" smtClean="0">
              <a:solidFill>
                <a:schemeClr val="tx1"/>
              </a:solidFill>
              <a:effectLst/>
              <a:latin typeface="+mj-lt"/>
              <a:ea typeface="+mj-ea"/>
              <a:cs typeface="+mj-cs"/>
            </a:endParaRPr>
          </a:p>
          <a:p>
            <a:pPr lvl="1"/>
            <a:r>
              <a:rPr lang="en-CA" sz="2600" kern="1200" dirty="0" smtClean="0">
                <a:solidFill>
                  <a:schemeClr val="tx1"/>
                </a:solidFill>
                <a:effectLst/>
                <a:latin typeface="+mj-lt"/>
                <a:ea typeface="+mj-ea"/>
                <a:cs typeface="+mj-cs"/>
              </a:rPr>
              <a:t>Deep vs Shallow Copying</a:t>
            </a:r>
            <a:endParaRPr lang="en-US" sz="2600" kern="1200" dirty="0" smtClean="0">
              <a:solidFill>
                <a:schemeClr val="tx1"/>
              </a:solidFill>
              <a:effectLst/>
              <a:latin typeface="+mj-lt"/>
              <a:ea typeface="+mj-ea"/>
              <a:cs typeface="+mj-cs"/>
            </a:endParaRPr>
          </a:p>
          <a:p>
            <a:pPr lvl="1"/>
            <a:r>
              <a:rPr lang="en-CA" sz="2600" kern="1200" dirty="0" smtClean="0">
                <a:solidFill>
                  <a:schemeClr val="tx1"/>
                </a:solidFill>
                <a:effectLst/>
                <a:latin typeface="+mj-lt"/>
                <a:ea typeface="+mj-ea"/>
                <a:cs typeface="+mj-cs"/>
              </a:rPr>
              <a:t>Violations of the </a:t>
            </a:r>
            <a:r>
              <a:rPr lang="en-CA" sz="2600" kern="1200" dirty="0" err="1" smtClean="0">
                <a:solidFill>
                  <a:schemeClr val="tx1"/>
                </a:solidFill>
                <a:effectLst/>
                <a:latin typeface="+mj-lt"/>
                <a:ea typeface="+mj-ea"/>
                <a:cs typeface="+mj-cs"/>
              </a:rPr>
              <a:t>Liskov</a:t>
            </a:r>
            <a:r>
              <a:rPr lang="en-CA" sz="2600" kern="1200" dirty="0" smtClean="0">
                <a:solidFill>
                  <a:schemeClr val="tx1"/>
                </a:solidFill>
                <a:effectLst/>
                <a:latin typeface="+mj-lt"/>
                <a:ea typeface="+mj-ea"/>
                <a:cs typeface="+mj-cs"/>
              </a:rPr>
              <a:t> Substitution Principle</a:t>
            </a:r>
            <a:endParaRPr lang="en-US" sz="2600" kern="1200" dirty="0" smtClean="0">
              <a:solidFill>
                <a:schemeClr val="tx1"/>
              </a:solidFill>
              <a:effectLst/>
              <a:latin typeface="+mj-lt"/>
              <a:ea typeface="+mj-ea"/>
              <a:cs typeface="+mj-cs"/>
            </a:endParaRPr>
          </a:p>
          <a:p>
            <a:pPr lvl="1"/>
            <a:r>
              <a:rPr lang="en-CA" sz="2600" kern="1200" dirty="0" err="1" smtClean="0">
                <a:solidFill>
                  <a:schemeClr val="tx1"/>
                </a:solidFill>
                <a:effectLst/>
                <a:latin typeface="+mj-lt"/>
                <a:ea typeface="+mj-ea"/>
                <a:cs typeface="+mj-cs"/>
              </a:rPr>
              <a:t>Redispatching</a:t>
            </a:r>
            <a:endParaRPr lang="en-US" sz="2600" kern="1200" dirty="0" smtClean="0">
              <a:solidFill>
                <a:schemeClr val="tx1"/>
              </a:solidFill>
              <a:effectLst/>
              <a:latin typeface="+mj-lt"/>
              <a:ea typeface="+mj-ea"/>
              <a:cs typeface="+mj-cs"/>
            </a:endParaRPr>
          </a:p>
          <a:p>
            <a:pPr lvl="1"/>
            <a:r>
              <a:rPr lang="en-CA" sz="2600" kern="1200" dirty="0" smtClean="0">
                <a:solidFill>
                  <a:schemeClr val="tx1"/>
                </a:solidFill>
                <a:effectLst/>
                <a:latin typeface="+mj-lt"/>
                <a:ea typeface="+mj-ea"/>
                <a:cs typeface="+mj-cs"/>
              </a:rPr>
              <a:t>Polymorphic Variables</a:t>
            </a:r>
            <a:endParaRPr lang="en-US" sz="2600" kern="1200" dirty="0" smtClean="0">
              <a:solidFill>
                <a:schemeClr val="tx1"/>
              </a:solidFill>
              <a:effectLst/>
              <a:latin typeface="+mj-lt"/>
              <a:ea typeface="+mj-ea"/>
              <a:cs typeface="+mj-cs"/>
            </a:endParaRPr>
          </a:p>
          <a:p>
            <a:pPr lvl="1"/>
            <a:r>
              <a:rPr lang="en-CA" sz="2800" kern="1200" dirty="0" smtClean="0">
                <a:solidFill>
                  <a:schemeClr val="tx1"/>
                </a:solidFill>
                <a:effectLst/>
                <a:latin typeface="+mj-lt"/>
                <a:ea typeface="+mj-ea"/>
                <a:cs typeface="+mj-cs"/>
              </a:rPr>
              <a:t>3 vulnerabilities (in clause 7) on time-related issues</a:t>
            </a:r>
            <a:endParaRPr lang="en-US" sz="2800" kern="1200" dirty="0" smtClean="0">
              <a:solidFill>
                <a:schemeClr val="tx1"/>
              </a:solidFill>
              <a:effectLst/>
              <a:latin typeface="+mj-lt"/>
              <a:ea typeface="+mj-ea"/>
              <a:cs typeface="+mj-cs"/>
            </a:endParaRPr>
          </a:p>
          <a:p>
            <a:pPr lvl="0"/>
            <a:r>
              <a:rPr lang="en-CA" sz="2800" kern="1200" dirty="0" smtClean="0">
                <a:solidFill>
                  <a:schemeClr val="tx1"/>
                </a:solidFill>
                <a:effectLst/>
                <a:latin typeface="+mj-lt"/>
                <a:ea typeface="+mj-ea"/>
                <a:cs typeface="+mj-cs"/>
              </a:rPr>
              <a:t>Moved some vulnerabilities to clause 7 </a:t>
            </a:r>
            <a:endParaRPr lang="en-US" sz="2800" kern="1200" dirty="0" smtClean="0">
              <a:solidFill>
                <a:schemeClr val="tx1"/>
              </a:solidFill>
              <a:effectLst/>
              <a:latin typeface="+mj-lt"/>
              <a:ea typeface="+mj-ea"/>
              <a:cs typeface="+mj-cs"/>
            </a:endParaRPr>
          </a:p>
          <a:p>
            <a:pPr lvl="1"/>
            <a:r>
              <a:rPr lang="en-CA" sz="2400" kern="1200" dirty="0" smtClean="0">
                <a:solidFill>
                  <a:schemeClr val="tx1"/>
                </a:solidFill>
                <a:effectLst/>
                <a:latin typeface="+mn-lt"/>
                <a:ea typeface="+mn-ea"/>
                <a:cs typeface="+mn-cs"/>
              </a:rPr>
              <a:t>no language-related implications or mitigations in clause 7</a:t>
            </a:r>
            <a:endParaRPr lang="en-US" sz="2400" kern="1200" dirty="0" smtClean="0">
              <a:solidFill>
                <a:schemeClr val="tx1"/>
              </a:solidFill>
              <a:effectLst/>
              <a:latin typeface="+mn-lt"/>
              <a:ea typeface="+mn-ea"/>
              <a:cs typeface="+mn-cs"/>
            </a:endParaRPr>
          </a:p>
          <a:p>
            <a:pPr lvl="1"/>
            <a:r>
              <a:rPr lang="en-US" sz="2400" kern="1200" dirty="0" smtClean="0">
                <a:solidFill>
                  <a:schemeClr val="tx1"/>
                </a:solidFill>
                <a:effectLst/>
                <a:latin typeface="+mn-lt"/>
                <a:ea typeface="+mn-ea"/>
                <a:cs typeface="+mn-cs"/>
              </a:rPr>
              <a:t>Fault tolerance and </a:t>
            </a:r>
            <a:r>
              <a:rPr lang="en-CA" sz="2400" kern="1200" dirty="0" smtClean="0">
                <a:solidFill>
                  <a:schemeClr val="tx1"/>
                </a:solidFill>
                <a:effectLst/>
                <a:latin typeface="+mn-lt"/>
                <a:ea typeface="+mn-ea"/>
                <a:cs typeface="+mn-cs"/>
              </a:rPr>
              <a:t>failure strategies</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Distinguished values in data types</a:t>
            </a:r>
            <a:endParaRPr lang="en-US" sz="2400" kern="1200" dirty="0" smtClean="0">
              <a:solidFill>
                <a:schemeClr val="tx1"/>
              </a:solidFill>
              <a:effectLst/>
              <a:latin typeface="+mn-lt"/>
              <a:ea typeface="+mn-ea"/>
              <a:cs typeface="+mn-cs"/>
            </a:endParaRPr>
          </a:p>
          <a:p>
            <a:r>
              <a:rPr lang="en-CA" sz="2800" kern="1200" dirty="0" smtClean="0">
                <a:solidFill>
                  <a:schemeClr val="tx1"/>
                </a:solidFill>
                <a:effectLst/>
                <a:latin typeface="+mn-lt"/>
                <a:ea typeface="+mn-ea"/>
                <a:cs typeface="+mn-cs"/>
              </a:rPr>
              <a:t>Added a top-N guidance in clause 5</a:t>
            </a:r>
            <a:endParaRPr lang="en-US" sz="28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Not a coding standard, but a collation of the most common (and important) guidelines that apply to many vulnerabilities in clauses 6 &amp; 7</a:t>
            </a:r>
          </a:p>
        </p:txBody>
      </p:sp>
    </p:spTree>
    <p:extLst>
      <p:ext uri="{BB962C8B-B14F-4D97-AF65-F5344CB8AC3E}">
        <p14:creationId xmlns:p14="http://schemas.microsoft.com/office/powerpoint/2010/main" val="161298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400" kern="1200" dirty="0" smtClean="0">
                <a:solidFill>
                  <a:schemeClr val="tx1"/>
                </a:solidFill>
                <a:effectLst/>
                <a:latin typeface="+mj-lt"/>
                <a:ea typeface="+mj-ea"/>
                <a:cs typeface="+mj-cs"/>
              </a:rPr>
              <a:t>What are Programming Language Vulnerabilities?</a:t>
            </a:r>
            <a:r>
              <a:rPr lang="en-US" dirty="0" smtClean="0">
                <a:effectLst/>
              </a:rPr>
              <a:t> </a:t>
            </a:r>
            <a:endParaRPr lang="en-CA" dirty="0"/>
          </a:p>
        </p:txBody>
      </p:sp>
      <p:sp>
        <p:nvSpPr>
          <p:cNvPr id="3" name="Content Placeholder 2"/>
          <p:cNvSpPr>
            <a:spLocks noGrp="1"/>
          </p:cNvSpPr>
          <p:nvPr>
            <p:ph idx="1"/>
          </p:nvPr>
        </p:nvSpPr>
        <p:spPr/>
        <p:txBody>
          <a:bodyPr>
            <a:normAutofit/>
          </a:bodyPr>
          <a:lstStyle/>
          <a:p>
            <a:r>
              <a:rPr lang="en-CA" sz="2800" kern="1200" dirty="0" smtClean="0">
                <a:solidFill>
                  <a:schemeClr val="tx1"/>
                </a:solidFill>
                <a:effectLst/>
                <a:latin typeface="+mn-lt"/>
                <a:ea typeface="+mn-ea"/>
                <a:cs typeface="+mn-cs"/>
              </a:rPr>
              <a:t>Every application program exists on a machine with constrained resources</a:t>
            </a:r>
            <a:endParaRPr lang="en-US" sz="28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Fixed word size and formats mean that some operations will always overflow, overflow or wrap around </a:t>
            </a:r>
          </a:p>
          <a:p>
            <a:pPr lvl="1"/>
            <a:r>
              <a:rPr lang="en-CA" sz="2400" kern="1200" dirty="0" smtClean="0">
                <a:solidFill>
                  <a:schemeClr val="tx1"/>
                </a:solidFill>
                <a:effectLst/>
                <a:latin typeface="+mn-lt"/>
                <a:ea typeface="+mn-ea"/>
                <a:cs typeface="+mn-cs"/>
              </a:rPr>
              <a:t>And sometimes it is not an error</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Fixed memory size and or long-lived programs mean that we must reuse memory locations. This leads to reusing variables, releasing and reallocating memory, sharing or reinterpreting data in other contexts</a:t>
            </a:r>
            <a:endParaRPr lang="en-US" sz="24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506452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400" kern="1200" dirty="0" smtClean="0">
                <a:solidFill>
                  <a:schemeClr val="tx1"/>
                </a:solidFill>
                <a:effectLst/>
                <a:latin typeface="+mj-lt"/>
                <a:ea typeface="+mj-ea"/>
                <a:cs typeface="+mj-cs"/>
              </a:rPr>
              <a:t>What are Programming Language Vulnerabilities?</a:t>
            </a:r>
            <a:r>
              <a:rPr lang="en-US" sz="4400" kern="1200" dirty="0" smtClean="0">
                <a:solidFill>
                  <a:schemeClr val="tx1"/>
                </a:solidFill>
                <a:effectLst/>
                <a:latin typeface="+mj-lt"/>
                <a:ea typeface="+mj-ea"/>
                <a:cs typeface="+mj-cs"/>
              </a:rPr>
              <a:t>  (</a:t>
            </a:r>
            <a:r>
              <a:rPr lang="en-US" sz="4400" kern="1200" dirty="0" err="1" smtClean="0">
                <a:solidFill>
                  <a:schemeClr val="tx1"/>
                </a:solidFill>
                <a:effectLst/>
                <a:latin typeface="+mj-lt"/>
                <a:ea typeface="+mj-ea"/>
                <a:cs typeface="+mj-cs"/>
              </a:rPr>
              <a:t>cont</a:t>
            </a:r>
            <a:r>
              <a:rPr lang="en-US" sz="4400" kern="1200" dirty="0" smtClean="0">
                <a:solidFill>
                  <a:schemeClr val="tx1"/>
                </a:solidFill>
                <a:effectLst/>
                <a:latin typeface="+mj-lt"/>
                <a:ea typeface="+mj-ea"/>
                <a:cs typeface="+mj-cs"/>
              </a:rPr>
              <a:t>)</a:t>
            </a:r>
            <a:endParaRPr lang="en-CA" dirty="0"/>
          </a:p>
        </p:txBody>
      </p:sp>
      <p:sp>
        <p:nvSpPr>
          <p:cNvPr id="3" name="Content Placeholder 2"/>
          <p:cNvSpPr>
            <a:spLocks noGrp="1"/>
          </p:cNvSpPr>
          <p:nvPr>
            <p:ph idx="1"/>
          </p:nvPr>
        </p:nvSpPr>
        <p:spPr/>
        <p:txBody>
          <a:bodyPr>
            <a:normAutofit/>
          </a:bodyPr>
          <a:lstStyle/>
          <a:p>
            <a:r>
              <a:rPr lang="en-CA" sz="2800" kern="1200" dirty="0" smtClean="0">
                <a:solidFill>
                  <a:schemeClr val="tx1"/>
                </a:solidFill>
                <a:effectLst/>
                <a:latin typeface="+mn-lt"/>
                <a:ea typeface="+mn-ea"/>
                <a:cs typeface="+mn-cs"/>
              </a:rPr>
              <a:t>Every programming language contains features that:</a:t>
            </a:r>
            <a:endParaRPr lang="en-US" sz="28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Permit data regions to be sized, resized, allocated, destroyed</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Permit data to be reinterpreted</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Permit data to be created in one type and arbitrarily changed to another</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Permit algorithms to be prematurely terminated or arbitrarily extended</a:t>
            </a:r>
            <a:endParaRPr lang="en-US" sz="2400" kern="1200" dirty="0" smtClean="0">
              <a:solidFill>
                <a:schemeClr val="tx1"/>
              </a:solidFill>
              <a:effectLst/>
              <a:latin typeface="+mn-lt"/>
              <a:ea typeface="+mn-ea"/>
              <a:cs typeface="+mn-cs"/>
            </a:endParaRPr>
          </a:p>
          <a:p>
            <a:pPr lvl="1"/>
            <a:r>
              <a:rPr lang="en-CA" sz="2400" kern="1200" dirty="0" smtClean="0">
                <a:solidFill>
                  <a:schemeClr val="tx1"/>
                </a:solidFill>
                <a:effectLst/>
                <a:latin typeface="+mn-lt"/>
                <a:ea typeface="+mn-ea"/>
                <a:cs typeface="+mn-cs"/>
              </a:rPr>
              <a:t>Permit the arbitrary input, interpretation and output of data over arbitrary I/O channels</a:t>
            </a:r>
            <a:endParaRPr lang="en-US" sz="2400" kern="1200" dirty="0" smtClean="0">
              <a:solidFill>
                <a:schemeClr val="tx1"/>
              </a:solidFill>
              <a:effectLst/>
              <a:latin typeface="+mn-lt"/>
              <a:ea typeface="+mn-ea"/>
              <a:cs typeface="+mn-cs"/>
            </a:endParaRPr>
          </a:p>
          <a:p>
            <a:r>
              <a:rPr lang="en-CA" sz="2800" kern="1200" dirty="0" smtClean="0">
                <a:solidFill>
                  <a:schemeClr val="tx1"/>
                </a:solidFill>
                <a:effectLst/>
                <a:latin typeface="+mn-lt"/>
                <a:ea typeface="+mn-ea"/>
                <a:cs typeface="+mn-cs"/>
              </a:rPr>
              <a:t>Each expose the application to the risk that the capability will be misused in a way that could adversely affect the system that relies upon the application.</a:t>
            </a:r>
            <a:r>
              <a:rPr lang="en-US" dirty="0" smtClean="0">
                <a:effectLst/>
              </a:rPr>
              <a:t> </a:t>
            </a:r>
          </a:p>
        </p:txBody>
      </p:sp>
    </p:spTree>
    <p:extLst>
      <p:ext uri="{BB962C8B-B14F-4D97-AF65-F5344CB8AC3E}">
        <p14:creationId xmlns:p14="http://schemas.microsoft.com/office/powerpoint/2010/main" val="299913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1061</Words>
  <Application>Microsoft Macintosh PowerPoint</Application>
  <PresentationFormat>Widescreen</PresentationFormat>
  <Paragraphs>126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Calibri</vt:lpstr>
      <vt:lpstr>Calibri Light</vt:lpstr>
      <vt:lpstr>Arial</vt:lpstr>
      <vt:lpstr>Office Theme</vt:lpstr>
      <vt:lpstr>C++ and Programming Language Vulnerabilities</vt:lpstr>
      <vt:lpstr>Outline</vt:lpstr>
      <vt:lpstr>History of WG 23</vt:lpstr>
      <vt:lpstr>Edition 3 Outlook</vt:lpstr>
      <vt:lpstr>Edition 3 Outlook (cont)</vt:lpstr>
      <vt:lpstr>Compare with Ada</vt:lpstr>
      <vt:lpstr>Changes from edition 2?</vt:lpstr>
      <vt:lpstr>What are Programming Language Vulnerabilities? </vt:lpstr>
      <vt:lpstr>What are Programming Language Vulnerabilities?  (cont)</vt:lpstr>
      <vt:lpstr>What are Programming Language Vulnerabilities?  (cont) </vt:lpstr>
      <vt:lpstr>Example – Buffer Overflow </vt:lpstr>
      <vt:lpstr>Example – Liskov Substitution Principle </vt:lpstr>
      <vt:lpstr>About “safe” languages</vt:lpstr>
      <vt:lpstr>Documenting C subset of C++  - a proposed approach</vt:lpstr>
      <vt:lpstr>Working with WG 23</vt:lpstr>
    </vt:vector>
  </TitlesOfParts>
  <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and Programming Language Vulnerabilities</dc:title>
  <dc:creator>Stephen Michell</dc:creator>
  <cp:lastModifiedBy>Stephen Michell</cp:lastModifiedBy>
  <cp:revision>13</cp:revision>
  <dcterms:created xsi:type="dcterms:W3CDTF">2017-07-13T13:13:18Z</dcterms:created>
  <dcterms:modified xsi:type="dcterms:W3CDTF">2017-07-13T17:37:24Z</dcterms:modified>
</cp:coreProperties>
</file>