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sldIdLst>
    <p:sldId id="257" r:id="rId2"/>
    <p:sldId id="258" r:id="rId3"/>
    <p:sldId id="293" r:id="rId4"/>
    <p:sldId id="294" r:id="rId5"/>
    <p:sldId id="310" r:id="rId6"/>
    <p:sldId id="311" r:id="rId7"/>
    <p:sldId id="329" r:id="rId8"/>
    <p:sldId id="291" r:id="rId9"/>
    <p:sldId id="292" r:id="rId10"/>
    <p:sldId id="295" r:id="rId11"/>
    <p:sldId id="330" r:id="rId12"/>
    <p:sldId id="296" r:id="rId13"/>
    <p:sldId id="331" r:id="rId14"/>
    <p:sldId id="312" r:id="rId15"/>
    <p:sldId id="313" r:id="rId16"/>
    <p:sldId id="314" r:id="rId17"/>
    <p:sldId id="315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84" d="100"/>
          <a:sy n="84" d="100"/>
        </p:scale>
        <p:origin x="-1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0CCE6-AEC0-4F2B-9B98-76321DC530C3}" type="datetimeFigureOut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E95C9-D1D9-4934-A2A0-0E5840841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998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defTabSz="9080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defTabSz="9080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defTabSz="9080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defTabSz="9080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fld id="{128CD302-1953-430D-9B52-4CB9958F4EFE}" type="slidenum">
              <a:rPr lang="en-US" altLang="ja-JP" sz="1200" b="0" smtClean="0">
                <a:solidFill>
                  <a:schemeClr val="tx1"/>
                </a:solidFill>
                <a:latin typeface="Arial" charset="0"/>
              </a:rPr>
              <a:pPr eaLnBrk="1" hangingPunct="1"/>
              <a:t>1</a:t>
            </a:fld>
            <a:endParaRPr lang="en-US" altLang="ja-JP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E97E-7670-46CB-89D7-487A37B18D01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59165" y="6356350"/>
            <a:ext cx="384082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5CDE-4637-4B99-A3A3-C6F5CDF34576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542F-C620-41CD-A871-2B0C3BB90E27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B52-F937-4D3B-A6C3-521F78124F37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939B-64D9-42AA-9765-DE9DA22F5E4B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1E7F-27B3-40C8-A88A-6DD402D26360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7042-7317-4E1C-9056-25143EA480BB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085B-116B-4F18-B0A7-F48EEEA6F0C6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E7AA-49A3-4453-BE32-0E92B362E07E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80E2-FC48-401F-92E5-F8432575F5A1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2BF2-51B8-4622-8D66-5AC1DAA11189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C8AB543-0F0A-4FE1-828A-553DB7537665}" type="datetime1">
              <a:rPr kumimoji="1" lang="ja-JP" altLang="en-US" smtClean="0"/>
              <a:t>2014-10-18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3480787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altLang="ja-JP" dirty="0" smtClean="0"/>
              <a:t>ISO/IEC JTC1 SC 22/WG 23 – SC27/WG 3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1CBC14-3D23-4464-8514-13698863C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stephenmichell/STANDARDS/WG23/Documents/N0436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5536" y="1340768"/>
            <a:ext cx="8280920" cy="108012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6000" dirty="0" smtClean="0"/>
              <a:t>Introducing SC </a:t>
            </a:r>
            <a:r>
              <a:rPr lang="en-US" altLang="ja-JP" sz="6000" dirty="0" smtClean="0"/>
              <a:t>22/</a:t>
            </a:r>
            <a:r>
              <a:rPr lang="en-US" altLang="ja-JP" sz="6000" dirty="0" smtClean="0"/>
              <a:t>WG23</a:t>
            </a:r>
            <a:endParaRPr lang="en-US" altLang="ja-JP" sz="6000" b="0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4941168"/>
            <a:ext cx="6624736" cy="115212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ja-JP" dirty="0" smtClean="0">
                <a:latin typeface="Tahoma" pitchFamily="34" charset="0"/>
              </a:rPr>
              <a:t>Stephen Michell   SC 22/WG 23 </a:t>
            </a:r>
            <a:r>
              <a:rPr lang="en-US" altLang="ja-JP" dirty="0" smtClean="0">
                <a:latin typeface="Tahoma" pitchFamily="34" charset="0"/>
              </a:rPr>
              <a:t>(A/)Convener</a:t>
            </a:r>
            <a:endParaRPr lang="en-US" altLang="ja-JP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dirty="0" err="1" smtClean="0">
                <a:latin typeface="Tahoma" pitchFamily="34" charset="0"/>
              </a:rPr>
              <a:t>Tatsuaki</a:t>
            </a:r>
            <a:r>
              <a:rPr lang="en-US" altLang="ja-JP" dirty="0" smtClean="0">
                <a:latin typeface="Tahoma" pitchFamily="34" charset="0"/>
              </a:rPr>
              <a:t> Takebe SC 22/WG 23 expert, SC 27/WG 3, WG 4 expert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4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kumimoji="1" lang="en-US" altLang="ja-JP" dirty="0" smtClean="0"/>
              <a:t>Concepts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olidFill>
                  <a:srgbClr val="000000"/>
                </a:solidFill>
              </a:rPr>
              <a:t>Purpose</a:t>
            </a: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Specifies software </a:t>
            </a:r>
            <a:r>
              <a:rPr lang="en-US" altLang="ja-JP" sz="1800" dirty="0">
                <a:solidFill>
                  <a:srgbClr val="000000"/>
                </a:solidFill>
              </a:rPr>
              <a:t>programming language vulnerabilities to be </a:t>
            </a:r>
            <a:r>
              <a:rPr lang="en-US" altLang="ja-JP" sz="1800" dirty="0" smtClean="0">
                <a:solidFill>
                  <a:srgbClr val="000000"/>
                </a:solidFill>
              </a:rPr>
              <a:t>avoided</a:t>
            </a: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Body -&gt; Language </a:t>
            </a:r>
            <a:r>
              <a:rPr lang="en-US" altLang="ja-JP" sz="1800" dirty="0" smtClean="0">
                <a:solidFill>
                  <a:srgbClr val="000000"/>
                </a:solidFill>
              </a:rPr>
              <a:t>independent view of  </a:t>
            </a:r>
            <a:r>
              <a:rPr lang="en-US" altLang="ja-JP" sz="1800" dirty="0" smtClean="0">
                <a:solidFill>
                  <a:srgbClr val="000000"/>
                </a:solidFill>
              </a:rPr>
              <a:t>vulnerabilities</a:t>
            </a:r>
          </a:p>
          <a:p>
            <a:r>
              <a:rPr lang="en-US" altLang="ja-JP" sz="2800" dirty="0" smtClean="0">
                <a:solidFill>
                  <a:srgbClr val="000000"/>
                </a:solidFill>
              </a:rPr>
              <a:t>Intended audience</a:t>
            </a: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Those who are concerned </a:t>
            </a:r>
            <a:r>
              <a:rPr lang="en-US" altLang="ja-JP" sz="1800" dirty="0">
                <a:solidFill>
                  <a:srgbClr val="000000"/>
                </a:solidFill>
              </a:rPr>
              <a:t>with assuring the </a:t>
            </a:r>
            <a:r>
              <a:rPr lang="en-US" altLang="ja-JP" sz="1800" dirty="0" smtClean="0">
                <a:solidFill>
                  <a:srgbClr val="000000"/>
                </a:solidFill>
              </a:rPr>
              <a:t>predictable execution </a:t>
            </a:r>
            <a:r>
              <a:rPr lang="en-US" altLang="ja-JP" sz="1800" dirty="0">
                <a:solidFill>
                  <a:srgbClr val="000000"/>
                </a:solidFill>
              </a:rPr>
              <a:t>of the </a:t>
            </a:r>
            <a:r>
              <a:rPr lang="en-US" altLang="ja-JP" sz="1800" dirty="0" smtClean="0">
                <a:solidFill>
                  <a:srgbClr val="000000"/>
                </a:solidFill>
              </a:rPr>
              <a:t>software</a:t>
            </a: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Coding </a:t>
            </a:r>
            <a:r>
              <a:rPr lang="en-US" altLang="ja-JP" sz="1800" dirty="0" smtClean="0">
                <a:solidFill>
                  <a:srgbClr val="000000"/>
                </a:solidFill>
              </a:rPr>
              <a:t>guideline writers, </a:t>
            </a:r>
            <a:r>
              <a:rPr lang="en-US" altLang="ja-JP" sz="1800" dirty="0" smtClean="0">
                <a:solidFill>
                  <a:srgbClr val="000000"/>
                </a:solidFill>
              </a:rPr>
              <a:t>Developers</a:t>
            </a:r>
            <a:r>
              <a:rPr lang="en-US" altLang="ja-JP" sz="1800" dirty="0" smtClean="0">
                <a:solidFill>
                  <a:srgbClr val="000000"/>
                </a:solidFill>
              </a:rPr>
              <a:t>, QA, maintainer of SW system</a:t>
            </a:r>
          </a:p>
          <a:p>
            <a:r>
              <a:rPr lang="en-US" altLang="ja-JP" sz="2800" dirty="0" smtClean="0">
                <a:solidFill>
                  <a:srgbClr val="000000"/>
                </a:solidFill>
              </a:rPr>
              <a:t>Explicitly address</a:t>
            </a:r>
            <a:r>
              <a:rPr lang="en-US" altLang="ja-JP" sz="2800" baseline="0" dirty="0" smtClean="0">
                <a:solidFill>
                  <a:srgbClr val="000000"/>
                </a:solidFill>
              </a:rPr>
              <a:t> CWE/SANS top 25 and OWASP Top ten vulnerabilities.</a:t>
            </a:r>
            <a:endParaRPr lang="en-US" altLang="ja-JP" sz="2800" dirty="0" smtClean="0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648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ja-JP" dirty="0" smtClean="0"/>
              <a:t>How to use this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ja-JP" sz="2400" dirty="0" smtClean="0">
                <a:solidFill>
                  <a:srgbClr val="000000"/>
                </a:solidFill>
              </a:rPr>
              <a:t>Programmers </a:t>
            </a:r>
            <a:endParaRPr lang="en-US" altLang="ja-JP" sz="2400" dirty="0">
              <a:solidFill>
                <a:srgbClr val="000000"/>
              </a:solidFill>
            </a:endParaRPr>
          </a:p>
          <a:p>
            <a:pPr lvl="2"/>
            <a:r>
              <a:rPr lang="en-US" altLang="ja-JP" sz="2400" dirty="0" smtClean="0">
                <a:solidFill>
                  <a:srgbClr val="000000"/>
                </a:solidFill>
              </a:rPr>
              <a:t>to </a:t>
            </a:r>
            <a:r>
              <a:rPr lang="en-US" altLang="ja-JP" sz="2400" dirty="0" smtClean="0">
                <a:solidFill>
                  <a:srgbClr val="000000"/>
                </a:solidFill>
              </a:rPr>
              <a:t>learn vulnerabilities of unfamiliar </a:t>
            </a:r>
            <a:r>
              <a:rPr lang="en-US" altLang="ja-JP" sz="2400" dirty="0" smtClean="0">
                <a:solidFill>
                  <a:srgbClr val="000000"/>
                </a:solidFill>
              </a:rPr>
              <a:t>languages</a:t>
            </a:r>
          </a:p>
          <a:p>
            <a:pPr lvl="2"/>
            <a:r>
              <a:rPr lang="en-US" altLang="ja-JP" sz="2400" dirty="0" smtClean="0">
                <a:solidFill>
                  <a:srgbClr val="000000"/>
                </a:solidFill>
              </a:rPr>
              <a:t>(and their own language)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sz="2400" dirty="0" smtClean="0">
                <a:solidFill>
                  <a:srgbClr val="000000"/>
                </a:solidFill>
              </a:rPr>
              <a:t>Tool vendors - to identify vulnerabilities in the tools</a:t>
            </a:r>
          </a:p>
          <a:p>
            <a:pPr lvl="1"/>
            <a:r>
              <a:rPr lang="en-US" altLang="ja-JP" sz="2400" dirty="0" smtClean="0">
                <a:solidFill>
                  <a:srgbClr val="000000"/>
                </a:solidFill>
              </a:rPr>
              <a:t>Reference to write coding guidelines  in organizations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90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n-US" altLang="ja-JP" dirty="0"/>
              <a:t>Vulnerability </a:t>
            </a:r>
            <a:r>
              <a:rPr lang="en-US" altLang="ja-JP" dirty="0" smtClean="0"/>
              <a:t>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>
                <a:solidFill>
                  <a:srgbClr val="000000"/>
                </a:solidFill>
              </a:rPr>
              <a:t>Predictable </a:t>
            </a:r>
            <a:r>
              <a:rPr lang="en-US" altLang="ja-JP" dirty="0" smtClean="0">
                <a:solidFill>
                  <a:srgbClr val="000000"/>
                </a:solidFill>
              </a:rPr>
              <a:t>execution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rgbClr val="000000"/>
                </a:solidFill>
              </a:rPr>
              <a:t>Sources of unpredictability </a:t>
            </a:r>
            <a:r>
              <a:rPr lang="en-US" altLang="ja-JP" dirty="0">
                <a:solidFill>
                  <a:srgbClr val="000000"/>
                </a:solidFill>
              </a:rPr>
              <a:t>in language </a:t>
            </a:r>
            <a:r>
              <a:rPr lang="en-US" altLang="ja-JP" dirty="0" smtClean="0">
                <a:solidFill>
                  <a:srgbClr val="000000"/>
                </a:solidFill>
              </a:rPr>
              <a:t>specification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>
                <a:solidFill>
                  <a:srgbClr val="000000"/>
                </a:solidFill>
              </a:rPr>
              <a:t>Sources of unpredictability in language </a:t>
            </a:r>
            <a:r>
              <a:rPr lang="en-US" altLang="ja-JP" dirty="0" smtClean="0">
                <a:solidFill>
                  <a:srgbClr val="000000"/>
                </a:solidFill>
              </a:rPr>
              <a:t>usage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2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Vulnerability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Enumerator Issues (section 6.6/D.6/C.6)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file://localhost/Users/stephenmichell/STANDARDS/WG23/Documents/N0436.pdf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14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kumimoji="1" lang="en-US" altLang="ja-JP" dirty="0" smtClean="0"/>
              <a:t>Possible Cooperation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SC 27 can help improve TR 24772 by providing expertise </a:t>
            </a:r>
            <a:r>
              <a:rPr lang="en-US" altLang="ja-JP" dirty="0" smtClean="0">
                <a:solidFill>
                  <a:srgbClr val="000000"/>
                </a:solidFill>
              </a:rPr>
              <a:t>on </a:t>
            </a:r>
            <a:r>
              <a:rPr lang="en-US" altLang="ja-JP" dirty="0" smtClean="0">
                <a:solidFill>
                  <a:srgbClr val="000000"/>
                </a:solidFill>
              </a:rPr>
              <a:t>vulnerability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TR 24772 can help Code Assurance for ISO/IEC 15408, </a:t>
            </a:r>
            <a:r>
              <a:rPr kumimoji="1" lang="en-US" altLang="ja-JP" dirty="0" err="1" smtClean="0">
                <a:solidFill>
                  <a:srgbClr val="000000"/>
                </a:solidFill>
              </a:rPr>
              <a:t>Proj</a:t>
            </a:r>
            <a:r>
              <a:rPr kumimoji="1" lang="en-US" altLang="ja-JP" dirty="0" smtClean="0">
                <a:solidFill>
                  <a:srgbClr val="000000"/>
                </a:solidFill>
              </a:rPr>
              <a:t> 20004 etc</a:t>
            </a:r>
            <a:r>
              <a:rPr kumimoji="1" lang="en-US" altLang="ja-JP" dirty="0" smtClean="0">
                <a:solidFill>
                  <a:srgbClr val="000000"/>
                </a:solidFill>
              </a:rPr>
              <a:t>.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14.	Project 20004-2: Secure software development and evaluation under ISO/IEC 15408 and ISO/IEC 18405 Part 2: CWE and CAPEC based software penetration testing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14.1	Project Editor’s Report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14.2	US NB endorsement on appointment of co-editorship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14.3	Text for 2nd WD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14.4	NB comments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14.5	Further </a:t>
            </a:r>
            <a:r>
              <a:rPr lang="en-US" altLang="ja-JP" dirty="0" smtClean="0">
                <a:solidFill>
                  <a:srgbClr val="FF0000"/>
                </a:solidFill>
              </a:rPr>
              <a:t>work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36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altLang="ja-JP" dirty="0"/>
              <a:t>Possible Cooperation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altLang="ja-JP" dirty="0">
                <a:solidFill>
                  <a:srgbClr val="000000"/>
                </a:solidFill>
              </a:rPr>
              <a:t>SC 27 can help improve </a:t>
            </a:r>
            <a:r>
              <a:rPr lang="en-US" altLang="ja-JP" dirty="0" smtClean="0">
                <a:solidFill>
                  <a:srgbClr val="000000"/>
                </a:solidFill>
              </a:rPr>
              <a:t>17960 by </a:t>
            </a:r>
            <a:r>
              <a:rPr lang="en-US" altLang="ja-JP" dirty="0">
                <a:solidFill>
                  <a:srgbClr val="000000"/>
                </a:solidFill>
              </a:rPr>
              <a:t>providing expertise of </a:t>
            </a:r>
            <a:r>
              <a:rPr lang="en-US" altLang="ja-JP" dirty="0" smtClean="0">
                <a:solidFill>
                  <a:srgbClr val="000000"/>
                </a:solidFill>
              </a:rPr>
              <a:t>Crypto usage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17960 can help ALC of codes, libraries, objects, </a:t>
            </a:r>
            <a:r>
              <a:rPr lang="en-US" altLang="ja-JP" dirty="0" err="1" smtClean="0">
                <a:solidFill>
                  <a:srgbClr val="000000"/>
                </a:solidFill>
              </a:rPr>
              <a:t>etc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4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600200"/>
          </a:xfrm>
        </p:spPr>
        <p:txBody>
          <a:bodyPr/>
          <a:lstStyle/>
          <a:p>
            <a:r>
              <a:rPr kumimoji="1" lang="en-US" altLang="ja-JP" dirty="0" smtClean="0"/>
              <a:t>Thank you very much for your attention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27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155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836712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Programming language vulnerabilities </a:t>
            </a:r>
            <a:r>
              <a:rPr lang="en-US" altLang="ja-JP" sz="3600" dirty="0" smtClean="0">
                <a:solidFill>
                  <a:schemeClr val="tx1"/>
                </a:solidFill>
              </a:rPr>
              <a:t>0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altLang="ja-JP" dirty="0" smtClean="0"/>
              <a:t>Statically</a:t>
            </a:r>
          </a:p>
          <a:p>
            <a:r>
              <a:rPr lang="en-US" altLang="ja-JP" dirty="0" smtClean="0"/>
              <a:t>Data representation</a:t>
            </a:r>
          </a:p>
          <a:p>
            <a:pPr lvl="1"/>
            <a:r>
              <a:rPr lang="en-US" altLang="ja-JP" dirty="0" smtClean="0"/>
              <a:t>Data type, Bit representation, Floating point, Numeric conversion, String termination, Buffer boundary, Null Pointer </a:t>
            </a:r>
            <a:r>
              <a:rPr lang="en-US" altLang="ja-JP" dirty="0" err="1" smtClean="0"/>
              <a:t>etc</a:t>
            </a:r>
            <a:endParaRPr lang="en-US" altLang="ja-JP" dirty="0" smtClean="0"/>
          </a:p>
          <a:p>
            <a:r>
              <a:rPr lang="en-US" altLang="ja-JP" dirty="0" smtClean="0"/>
              <a:t>Machine dependent</a:t>
            </a:r>
          </a:p>
          <a:p>
            <a:r>
              <a:rPr kumimoji="1" lang="en-US" altLang="ja-JP" dirty="0" smtClean="0"/>
              <a:t>Independent from Usage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122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67328" cy="720080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Programming language </a:t>
            </a:r>
            <a:r>
              <a:rPr lang="en-US" altLang="ja-JP" sz="3600" dirty="0" smtClean="0">
                <a:solidFill>
                  <a:schemeClr val="tx1"/>
                </a:solidFill>
              </a:rPr>
              <a:t>vulnerabilities 1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General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Terminology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Type </a:t>
            </a:r>
            <a:r>
              <a:rPr lang="en-US" altLang="ja-JP" dirty="0"/>
              <a:t>System [IHN]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Bit </a:t>
            </a:r>
            <a:r>
              <a:rPr lang="en-US" altLang="ja-JP" dirty="0"/>
              <a:t>Representations [STR]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Floating-point </a:t>
            </a:r>
            <a:r>
              <a:rPr lang="en-US" altLang="ja-JP" dirty="0"/>
              <a:t>Arithmetic [PLF]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Enumerator </a:t>
            </a:r>
            <a:r>
              <a:rPr lang="en-US" altLang="ja-JP" dirty="0"/>
              <a:t>Issues [CCB]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Numeric </a:t>
            </a:r>
            <a:r>
              <a:rPr lang="en-US" altLang="ja-JP" dirty="0"/>
              <a:t>Conversion Errors [FLC]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String </a:t>
            </a:r>
            <a:r>
              <a:rPr lang="en-US" altLang="ja-JP" dirty="0"/>
              <a:t>Termination [CJM]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Buffer </a:t>
            </a:r>
            <a:r>
              <a:rPr lang="en-US" altLang="ja-JP" dirty="0"/>
              <a:t>Boundary Violation (Buffer Overflow) [HCB]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Unchecked </a:t>
            </a:r>
            <a:r>
              <a:rPr lang="en-US" altLang="ja-JP" dirty="0"/>
              <a:t>Array Indexing [XYZ]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Unchecked </a:t>
            </a:r>
            <a:r>
              <a:rPr lang="en-US" altLang="ja-JP" dirty="0"/>
              <a:t>Array Copying [XYW]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Pointer </a:t>
            </a:r>
            <a:r>
              <a:rPr lang="en-US" altLang="ja-JP" dirty="0"/>
              <a:t>Casting and Pointer Type Changes [HFC]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Pointer </a:t>
            </a:r>
            <a:r>
              <a:rPr lang="en-US" altLang="ja-JP" dirty="0"/>
              <a:t>Arithmetic [RVG</a:t>
            </a:r>
            <a:r>
              <a:rPr lang="en-US" altLang="ja-JP" dirty="0" smtClean="0"/>
              <a:t>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Null Pointer Dereference [XYH</a:t>
            </a:r>
            <a:r>
              <a:rPr lang="en-US" altLang="ja-JP" dirty="0" smtClean="0"/>
              <a:t>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Dangling Reference to Heap [XYK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16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836712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Agenda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6792"/>
            <a:ext cx="8655050" cy="4114800"/>
          </a:xfrm>
        </p:spPr>
        <p:txBody>
          <a:bodyPr>
            <a:normAutofit lnSpcReduction="10000"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sz="2800" kern="1200" dirty="0" smtClean="0">
                <a:solidFill>
                  <a:schemeClr val="tx1"/>
                </a:solidFill>
                <a:effectLst/>
              </a:rPr>
              <a:t>SC 22 Structure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sz="2800" kern="1200" dirty="0" smtClean="0">
                <a:solidFill>
                  <a:schemeClr val="tx1"/>
                </a:solidFill>
                <a:effectLst/>
              </a:rPr>
              <a:t>WG 23 projects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IS 17960 Code Signing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TR 24772 Guidance to avoiding programming language vulnerabilities</a:t>
            </a:r>
          </a:p>
          <a:p>
            <a:pPr lvl="1" eaLnBrk="1" hangingPunct="1"/>
            <a:r>
              <a:rPr lang="en-US" altLang="ja-JP" sz="1800" dirty="0" smtClean="0">
                <a:solidFill>
                  <a:schemeClr val="tx1"/>
                </a:solidFill>
              </a:rPr>
              <a:t>Structure</a:t>
            </a:r>
          </a:p>
          <a:p>
            <a:pPr lvl="1" eaLnBrk="1" hangingPunct="1"/>
            <a:r>
              <a:rPr lang="en-US" altLang="ja-JP" sz="1800" dirty="0" smtClean="0">
                <a:solidFill>
                  <a:schemeClr val="tx1"/>
                </a:solidFill>
              </a:rPr>
              <a:t>Concepts</a:t>
            </a:r>
          </a:p>
          <a:p>
            <a:pPr lvl="1" eaLnBrk="1" hangingPunct="1"/>
            <a:r>
              <a:rPr lang="en-US" altLang="ja-JP" sz="1800" dirty="0" smtClean="0">
                <a:solidFill>
                  <a:schemeClr val="tx1"/>
                </a:solidFill>
              </a:rPr>
              <a:t>How to use</a:t>
            </a:r>
          </a:p>
          <a:p>
            <a:pPr lvl="1" eaLnBrk="1" hangingPunct="1"/>
            <a:r>
              <a:rPr lang="en-US" altLang="ja-JP" sz="1800" dirty="0" smtClean="0">
                <a:solidFill>
                  <a:schemeClr val="tx1"/>
                </a:solidFill>
              </a:rPr>
              <a:t>Example Vulnerability</a:t>
            </a:r>
          </a:p>
          <a:p>
            <a:pPr lvl="0" eaLnBrk="1" hangingPunct="1"/>
            <a:r>
              <a:rPr lang="en-US" altLang="ja-JP" sz="2800" dirty="0" smtClean="0">
                <a:solidFill>
                  <a:schemeClr val="tx1"/>
                </a:solidFill>
              </a:rPr>
              <a:t>SC 22/WG 23 – SC 27/WG</a:t>
            </a:r>
            <a:r>
              <a:rPr lang="en-US" altLang="ja-JP" sz="2800" baseline="0" dirty="0" smtClean="0">
                <a:solidFill>
                  <a:schemeClr val="tx1"/>
                </a:solidFill>
              </a:rPr>
              <a:t> 3,4 Co-operation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eaLnBrk="1" hangingPunct="1"/>
            <a:endParaRPr lang="en-US" altLang="ja-JP" dirty="0" smtClean="0">
              <a:solidFill>
                <a:schemeClr val="folHlink"/>
              </a:solidFill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r>
              <a:rPr lang="en-US" altLang="ja-JP" sz="1000" dirty="0"/>
              <a:t>ISO/IEC JTC1 SC 22/WG 23 – SC27/WG 3</a:t>
            </a:r>
            <a:endParaRPr lang="ja-JP" altLang="en-US" sz="1000" dirty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1pPr>
            <a:lvl2pPr marL="742950" indent="-28575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2pPr>
            <a:lvl3pPr marL="1143000" indent="-22860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3pPr>
            <a:lvl4pPr marL="1600200" indent="-22860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4pPr>
            <a:lvl5pPr marL="2057400" indent="-228600" eaLnBrk="0" hangingPunct="0"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chemeClr val="tx2"/>
                </a:solidFill>
                <a:latin typeface="Tahoma" pitchFamily="34" charset="0"/>
                <a:ea typeface="ＭＳ Ｐゴシック" pitchFamily="1" charset="-128"/>
              </a:defRPr>
            </a:lvl9pPr>
          </a:lstStyle>
          <a:p>
            <a:pPr eaLnBrk="1" hangingPunct="1"/>
            <a:fld id="{F836D3C7-2FE3-4B42-AD9F-0519326FB0F6}" type="slidenum">
              <a:rPr lang="en-US" altLang="ja-JP" sz="1000" b="0" smtClean="0">
                <a:solidFill>
                  <a:schemeClr val="bg1"/>
                </a:solidFill>
              </a:rPr>
              <a:pPr eaLnBrk="1" hangingPunct="1"/>
              <a:t>2</a:t>
            </a:fld>
            <a:endParaRPr lang="en-US" altLang="ja-JP" sz="1000" b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0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720080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Programming language </a:t>
            </a:r>
            <a:r>
              <a:rPr lang="en-US" altLang="ja-JP" sz="3600" dirty="0" smtClean="0">
                <a:solidFill>
                  <a:schemeClr val="tx1"/>
                </a:solidFill>
              </a:rPr>
              <a:t>vulnerabilities 2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927216"/>
            <a:ext cx="8229600" cy="552612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en-US" altLang="ja-JP" dirty="0" smtClean="0"/>
              <a:t>Arithmetic </a:t>
            </a:r>
            <a:r>
              <a:rPr lang="en-US" altLang="ja-JP" dirty="0"/>
              <a:t>Wrap-around Error [FIF]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Using Shift Operations for Multiplication and Division [PIK]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Sign Extension Error [XZI]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Choice of Clear Names [NAI]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Dead Store [WXQ]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Unused Variable [YZS]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Identifier Name Reuse [YOW]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Namespace Issues [BJL]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Initialization of Variables [LAV]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Operator Precedence/Order of Evaluation [JCW]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Side-effects and Order of Evaluation [SAM]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Likely Incorrect Expression [KOA]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Dead and Deactivated Code [XYQ]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Switch Statements and Static Analysis [CLL]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Demarcation of Control Flow [EOJ]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Loop Control Variables [TEX]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Off-by-one Error [XZH]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Structured Programming [EWD]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Passing Parameters and Return Values [CSJ</a:t>
            </a:r>
            <a:r>
              <a:rPr lang="en-US" altLang="ja-JP" dirty="0" smtClean="0"/>
              <a:t>]</a:t>
            </a:r>
          </a:p>
          <a:p>
            <a:pPr marL="457200" indent="-457200">
              <a:buFont typeface="+mj-lt"/>
              <a:buAutoNum type="arabicPeriod" startAt="35"/>
            </a:pPr>
            <a:r>
              <a:rPr lang="en-US" altLang="ja-JP" dirty="0"/>
              <a:t>Dangling References to Stack Frames [DCM]</a:t>
            </a:r>
          </a:p>
          <a:p>
            <a:pPr marL="457200" indent="-457200">
              <a:buFont typeface="+mj-lt"/>
              <a:buAutoNum type="arabicPeriod" startAt="35"/>
            </a:pPr>
            <a:r>
              <a:rPr lang="en-US" altLang="ja-JP" dirty="0"/>
              <a:t>Subprogram Signature Mismatch [OTR</a:t>
            </a:r>
            <a:r>
              <a:rPr lang="en-US" altLang="ja-JP" dirty="0" smtClean="0"/>
              <a:t>]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5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648072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Programming language </a:t>
            </a:r>
            <a:r>
              <a:rPr lang="en-US" altLang="ja-JP" sz="3600" dirty="0" smtClean="0">
                <a:solidFill>
                  <a:schemeClr val="tx1"/>
                </a:solidFill>
              </a:rPr>
              <a:t>vulnerabilities 3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37"/>
            </a:pPr>
            <a:r>
              <a:rPr lang="en-US" altLang="ja-JP" dirty="0" smtClean="0"/>
              <a:t>Recursion </a:t>
            </a:r>
            <a:r>
              <a:rPr lang="en-US" altLang="ja-JP" dirty="0"/>
              <a:t>[GDL]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Ignored Error Status and Unhandled Exceptions [OYB]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Termination Strategy [REU]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Type-breaking Reinterpretation of Data [AMV]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Memory Leak [XYL]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Templates and Generics [SYM]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Inheritance [RIP]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Extra </a:t>
            </a:r>
            <a:r>
              <a:rPr lang="en-US" altLang="ja-JP" dirty="0" err="1"/>
              <a:t>Intrinsics</a:t>
            </a:r>
            <a:r>
              <a:rPr lang="en-US" altLang="ja-JP" dirty="0"/>
              <a:t> [LRM]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Argument Passing to Library Functions [TRJ]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Inter-language Calling [DJS]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Dynamically-linked Code and Self-modifying Code [NYY]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Library Signature [NSQ]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Unanticipated Exceptions from Library Routines [HJW]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Pre-processor Directives [NMP]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Suppression of Language-defined Run-time Checking [MXB]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Provision of Inherently Unsafe Operations [SKL]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Obscure Language Features [BRS]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Unspecified </a:t>
            </a:r>
            <a:r>
              <a:rPr lang="en-US" altLang="ja-JP" dirty="0" err="1"/>
              <a:t>Behaviour</a:t>
            </a:r>
            <a:r>
              <a:rPr lang="en-US" altLang="ja-JP" dirty="0"/>
              <a:t> [BQF]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Undefined </a:t>
            </a:r>
            <a:r>
              <a:rPr lang="en-US" altLang="ja-JP" dirty="0" err="1"/>
              <a:t>Behaviour</a:t>
            </a:r>
            <a:r>
              <a:rPr lang="en-US" altLang="ja-JP" dirty="0"/>
              <a:t> [EWF]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Implementation-defined </a:t>
            </a:r>
            <a:r>
              <a:rPr lang="en-US" altLang="ja-JP" dirty="0" err="1"/>
              <a:t>Behaviour</a:t>
            </a:r>
            <a:r>
              <a:rPr lang="en-US" altLang="ja-JP" dirty="0"/>
              <a:t> [FAB]</a:t>
            </a:r>
          </a:p>
          <a:p>
            <a:pPr marL="457200" indent="-457200">
              <a:buFont typeface="+mj-lt"/>
              <a:buAutoNum type="arabicPeriod" startAt="37"/>
            </a:pPr>
            <a:r>
              <a:rPr lang="en-US" altLang="ja-JP" dirty="0"/>
              <a:t>Deprecated Language Features [</a:t>
            </a:r>
            <a:r>
              <a:rPr lang="en-US" altLang="ja-JP" dirty="0" smtClean="0"/>
              <a:t>MEM]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60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Application </a:t>
            </a:r>
            <a:r>
              <a:rPr lang="en-US" altLang="ja-JP" sz="3600" dirty="0" smtClean="0">
                <a:solidFill>
                  <a:schemeClr val="tx1"/>
                </a:solidFill>
              </a:rPr>
              <a:t>vulnerabilities 0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Dynamically</a:t>
            </a:r>
          </a:p>
          <a:p>
            <a:r>
              <a:rPr lang="en-US" altLang="ja-JP" dirty="0" smtClean="0"/>
              <a:t>Vulnerabilities created by usages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406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Application vulnerabilities </a:t>
            </a:r>
            <a:r>
              <a:rPr lang="en-US" altLang="ja-JP" sz="3600" dirty="0" smtClean="0">
                <a:solidFill>
                  <a:schemeClr val="tx1"/>
                </a:solidFill>
              </a:rPr>
              <a:t>1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General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Terminology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Unspecified Functionality [BVQ]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Distinguished Values in Data Types [KLK]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Adherence to Least Privilege [XYN]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Privilege Sandbox Issues [XYO]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Executing or Loading Untrusted Code [XYS]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Memory Locking [XZX]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Resource Exhaustion [XZP]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Unrestricted File Upload [CBF]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Resource Names [HTS]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Injection [RST]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Cross-site Scripting [XYT]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Unquoted Search Path or Element [XZQ]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Improperly Verified Signature [XZR</a:t>
            </a:r>
            <a:r>
              <a:rPr lang="en-US" altLang="ja-JP" dirty="0" smtClean="0"/>
              <a:t>]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521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64704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Application vulnerabilities </a:t>
            </a:r>
            <a:r>
              <a:rPr lang="en-US" altLang="ja-JP" sz="3600" dirty="0" smtClean="0">
                <a:solidFill>
                  <a:schemeClr val="tx1"/>
                </a:solidFill>
              </a:rPr>
              <a:t>2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495" y="1124744"/>
            <a:ext cx="8610985" cy="532859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en-US" altLang="ja-JP" dirty="0" smtClean="0"/>
              <a:t>Discrepancy </a:t>
            </a:r>
            <a:r>
              <a:rPr lang="en-US" altLang="ja-JP" dirty="0"/>
              <a:t>Information Leak [XZL]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Sensitive Information </a:t>
            </a:r>
            <a:r>
              <a:rPr lang="en-US" altLang="ja-JP" dirty="0" err="1"/>
              <a:t>Uncleared</a:t>
            </a:r>
            <a:r>
              <a:rPr lang="en-US" altLang="ja-JP" dirty="0"/>
              <a:t> Before Use [XZK]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Path Traversal [EWR]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Missing Required Cryptographic Step [XZS]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Insufficiently Protected Credentials [XYM]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Missing or Inconsistent Access Control [XZN]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Authentication Logic Error [XZO]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Hard-coded Password [XYP]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Download of Code Without Integrity Check [DLB]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Incorrect Authorization [BJE]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Inclusion of Functionality from Untrusted Control Sphere [DHU]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Improper Restriction of Excessive Authentication Attempts [WPL]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URL Redirection to Untrusted Site ('Open Redirect') [PYQ]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altLang="ja-JP" dirty="0"/>
              <a:t>Use of a One-Way Hash without a Salt [MVX]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66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64704"/>
          </a:xfrm>
        </p:spPr>
        <p:txBody>
          <a:bodyPr/>
          <a:lstStyle/>
          <a:p>
            <a:r>
              <a:rPr lang="en-US" altLang="ja-JP" sz="3600" dirty="0" smtClean="0">
                <a:solidFill>
                  <a:schemeClr val="tx1"/>
                </a:solidFill>
              </a:rPr>
              <a:t>New vulnerabilities 0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Recently captured vulnerabilities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Should go into either Cl 6 or Cl 7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50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/>
          <a:lstStyle/>
          <a:p>
            <a:r>
              <a:rPr lang="en-US" altLang="ja-JP" sz="3600" dirty="0">
                <a:solidFill>
                  <a:schemeClr val="tx1"/>
                </a:solidFill>
              </a:rPr>
              <a:t>New vulnerabilities </a:t>
            </a:r>
            <a:r>
              <a:rPr lang="en-US" altLang="ja-JP" sz="3600" dirty="0" smtClean="0">
                <a:solidFill>
                  <a:schemeClr val="tx1"/>
                </a:solidFill>
              </a:rPr>
              <a:t>1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485740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General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Terminology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Concurrency ? Activation [CGA]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Concurrency ? Directed termination [CGT]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Concurrent Data Access [CGX]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Concurrency ? Premature Termination [CGS]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Protocol Lock Errors [CGM]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Inadequately Secure Communication of Shared Resources [CGY]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Use of unchecked data from an uncontrolled or tainted source [EFS]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Uncontrolled Format String [SHL</a:t>
            </a:r>
            <a:r>
              <a:rPr lang="en-US" altLang="ja-JP" dirty="0" smtClean="0"/>
              <a:t>]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729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36712"/>
          </a:xfrm>
        </p:spPr>
        <p:txBody>
          <a:bodyPr/>
          <a:lstStyle/>
          <a:p>
            <a:r>
              <a:rPr kumimoji="1" lang="en-US" altLang="ja-JP" dirty="0" smtClean="0"/>
              <a:t>Recent updates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Analyzed the TR 24772</a:t>
            </a:r>
          </a:p>
          <a:p>
            <a:r>
              <a:rPr lang="en-US" altLang="ja-JP" dirty="0" smtClean="0"/>
              <a:t>Covered CWE top 25</a:t>
            </a:r>
          </a:p>
          <a:p>
            <a:r>
              <a:rPr lang="en-US" altLang="ja-JP" dirty="0" smtClean="0"/>
              <a:t>OWASP top 10 is tightly linked with CWE top 25</a:t>
            </a:r>
          </a:p>
          <a:p>
            <a:r>
              <a:rPr lang="en-US" altLang="ja-JP" dirty="0" smtClean="0"/>
              <a:t>OWASP is being incorporated</a:t>
            </a:r>
          </a:p>
          <a:p>
            <a:r>
              <a:rPr lang="en-US" altLang="ja-JP" dirty="0" smtClean="0"/>
              <a:t>ISO/IEC JTC 1 SC 22/WG 23 appreciates mutual cooperative relationship or liaison, if possible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15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kumimoji="1" lang="en-US" altLang="ja-JP" dirty="0" err="1" smtClean="0"/>
              <a:t>Owasp</a:t>
            </a:r>
            <a:r>
              <a:rPr kumimoji="1" lang="en-US" altLang="ja-JP" dirty="0" smtClean="0"/>
              <a:t> &lt;-&gt; CWE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 </a:t>
            </a:r>
            <a:r>
              <a:rPr lang="en-US" altLang="ja-JP" sz="1800" dirty="0"/>
              <a:t>OWASP A1 – Injection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CWE-89 – SQL command (Top 25 #1)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CWE-78 – OS command (Top 25 #2)</a:t>
            </a:r>
          </a:p>
          <a:p>
            <a:pPr marL="0" indent="0">
              <a:buNone/>
            </a:pPr>
            <a:r>
              <a:rPr lang="en-US" altLang="ja-JP" sz="1800" dirty="0"/>
              <a:t> OWASP A2 – Broken authentication (incl. session tampering, fixation, reuse, etc.)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CWE-306 – Missing Authentication for Critical Function (Top 25 #5)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CWE-307 – Improper Restriction of Excessive Authentication Attempts (Top 25 #21)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CWE-798 – Use of Hard-coded Credentials (Top 25 #7)</a:t>
            </a:r>
          </a:p>
          <a:p>
            <a:pPr marL="0" indent="0">
              <a:buNone/>
            </a:pPr>
            <a:r>
              <a:rPr lang="en-US" altLang="ja-JP" sz="1800" dirty="0"/>
              <a:t> OWASP A3 / CWE-79 – XSS (Top 25 #4)</a:t>
            </a:r>
          </a:p>
          <a:p>
            <a:pPr marL="0" indent="0">
              <a:buNone/>
            </a:pPr>
            <a:r>
              <a:rPr lang="en-US" altLang="ja-JP" sz="1800" dirty="0"/>
              <a:t> OWASP A4 – Insecure direct object references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CWE-22 – Unrestricted Use of a Pathname (Path Traversal) (Top 25 #13)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CWE-434 – Unrestricted Upload of Dangerous Type File (Top 25 #9)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CWE-829 – Untrusted Function Use (Sandboxing Violation) (Top 25 #16)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CWE-862 &amp; CWE-863 (Top 25 #6 &amp; #15) Missing / improper Authorization</a:t>
            </a:r>
          </a:p>
          <a:p>
            <a:pPr marL="0" indent="0">
              <a:buNone/>
            </a:pPr>
            <a:r>
              <a:rPr lang="en-US" altLang="ja-JP" sz="1800" dirty="0"/>
              <a:t> OWASP A5 – Security misconfiguration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CWE-250 – Least Privilege Principle Violation (#11)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CWE-732 – Incorrect Permission Assignment for Critical Resource (#17</a:t>
            </a:r>
            <a:r>
              <a:rPr lang="en-US" altLang="ja-JP" sz="1800" dirty="0" smtClean="0"/>
              <a:t>)</a:t>
            </a:r>
            <a:endParaRPr lang="en-US" altLang="ja-JP" sz="1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314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kumimoji="1" lang="en-US" altLang="ja-JP" dirty="0" err="1" smtClean="0"/>
              <a:t>Owasp</a:t>
            </a:r>
            <a:r>
              <a:rPr kumimoji="1" lang="en-US" altLang="ja-JP" dirty="0" smtClean="0"/>
              <a:t> &lt;-&gt; CWE</a:t>
            </a:r>
            <a:endParaRPr kumimoji="1" lang="ja-JP" altLang="en-US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 </a:t>
            </a:r>
            <a:r>
              <a:rPr lang="en-US" altLang="ja-JP" sz="1800" dirty="0"/>
              <a:t>OWASP A6 – Sensitive data exposure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CWE-310 &amp; CWE 326 – Bad encryption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CWE-312 &amp; CWE 319 – </a:t>
            </a:r>
            <a:r>
              <a:rPr lang="en-US" altLang="ja-JP" sz="1800" dirty="0" err="1"/>
              <a:t>Cleartext</a:t>
            </a:r>
            <a:r>
              <a:rPr lang="en-US" altLang="ja-JP" sz="1800" dirty="0"/>
              <a:t> storage / transmission</a:t>
            </a:r>
          </a:p>
          <a:p>
            <a:pPr marL="0" indent="0">
              <a:buNone/>
            </a:pPr>
            <a:r>
              <a:rPr lang="en-US" altLang="ja-JP" sz="1800" dirty="0"/>
              <a:t> OWASP A7 – Missing function-level access control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CWE-285, CWE862, CWE-863 Missing / improper Authorization (#6 &amp; #15)</a:t>
            </a:r>
          </a:p>
          <a:p>
            <a:pPr marL="0" indent="0">
              <a:buNone/>
            </a:pPr>
            <a:r>
              <a:rPr lang="en-US" altLang="ja-JP" sz="1800" dirty="0"/>
              <a:t> OWASP A8 / CWE-352 – CSRF (Top 25 #12)</a:t>
            </a:r>
          </a:p>
          <a:p>
            <a:pPr marL="0" indent="0">
              <a:buNone/>
            </a:pPr>
            <a:r>
              <a:rPr lang="en-US" altLang="ja-JP" sz="1800" dirty="0"/>
              <a:t> OWASP A9 – Using components with known vulnerabilities</a:t>
            </a:r>
          </a:p>
          <a:p>
            <a:pPr marL="0" indent="0">
              <a:buNone/>
            </a:pPr>
            <a:r>
              <a:rPr lang="en-US" altLang="ja-JP" sz="1800" dirty="0"/>
              <a:t> OWASP A10 / CWE-601 </a:t>
            </a:r>
            <a:r>
              <a:rPr lang="en-US" altLang="ja-JP" sz="1800" dirty="0" err="1"/>
              <a:t>Unvalidated</a:t>
            </a:r>
            <a:r>
              <a:rPr lang="en-US" altLang="ja-JP" sz="1800" dirty="0"/>
              <a:t> redirects and forwards (#22)</a:t>
            </a:r>
          </a:p>
          <a:p>
            <a:pPr marL="0" indent="0">
              <a:buNone/>
            </a:pPr>
            <a:r>
              <a:rPr lang="en-US" altLang="ja-JP" sz="1800" dirty="0"/>
              <a:t> Others – non-OWASP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CWE-120 – Classic Buffer Overflow (#3)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CWE-131 – Incorrect Calculation of Buffer Size (#20)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CWE-134 – Uncontrolled Format String (#23)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CWE-190 – Integer Overflow or Wraparound (#24)</a:t>
            </a:r>
          </a:p>
          <a:p>
            <a:pPr marL="0" indent="0">
              <a:buNone/>
            </a:pPr>
            <a:r>
              <a:rPr lang="en-US" altLang="ja-JP" sz="1800" dirty="0"/>
              <a:t>              CWE-494 – Code Download Without Integrity Check (#14</a:t>
            </a:r>
            <a:r>
              <a:rPr lang="en-US" altLang="ja-JP" sz="1800" dirty="0" smtClean="0"/>
              <a:t>)</a:t>
            </a:r>
          </a:p>
          <a:p>
            <a:pPr marL="0" indent="0">
              <a:buNone/>
            </a:pPr>
            <a:r>
              <a:rPr lang="en-US" altLang="ja-JP" sz="1800" dirty="0" smtClean="0"/>
              <a:t>              CWE-676 – Use of Potentially Dangerous Function (#18)</a:t>
            </a:r>
          </a:p>
          <a:p>
            <a:pPr marL="0" indent="0">
              <a:buNone/>
            </a:pPr>
            <a:r>
              <a:rPr lang="en-US" altLang="ja-JP" sz="1800" dirty="0" smtClean="0"/>
              <a:t>              CWE-807 – Use of Untrusted Inputs in a Security Decision (#10)</a:t>
            </a:r>
            <a:endParaRPr kumimoji="1" lang="ja-JP" altLang="en-US" sz="1800" dirty="0"/>
          </a:p>
        </p:txBody>
      </p:sp>
      <p:sp>
        <p:nvSpPr>
          <p:cNvPr id="8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984843" cy="365125"/>
          </a:xfrm>
        </p:spPr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B1CBC14-3D23-4464-8514-13698863C2C4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637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r>
              <a:rPr lang="en-US" altLang="ja-JP" dirty="0" smtClean="0"/>
              <a:t>SC 22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820472" cy="4968552"/>
          </a:xfrm>
        </p:spPr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SC 22 Structure</a:t>
            </a: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WG4 - COBOL</a:t>
            </a: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WG5 - Fortran</a:t>
            </a: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WG9 - Ada</a:t>
            </a: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WG14 - C</a:t>
            </a:r>
          </a:p>
          <a:p>
            <a:pPr lvl="1"/>
            <a:r>
              <a:rPr lang="en-US" altLang="ja-JP" sz="2400" dirty="0">
                <a:solidFill>
                  <a:schemeClr val="tx1"/>
                </a:solidFill>
              </a:rPr>
              <a:t>WG17 - </a:t>
            </a:r>
            <a:r>
              <a:rPr lang="en-US" altLang="ja-JP" sz="2400" dirty="0" smtClean="0">
                <a:solidFill>
                  <a:schemeClr val="tx1"/>
                </a:solidFill>
              </a:rPr>
              <a:t>PrologWG21 </a:t>
            </a:r>
            <a:r>
              <a:rPr lang="en-US" altLang="ja-JP" sz="2400" dirty="0">
                <a:solidFill>
                  <a:schemeClr val="tx1"/>
                </a:solidFill>
              </a:rPr>
              <a:t>- C++</a:t>
            </a:r>
          </a:p>
          <a:p>
            <a:pPr lvl="1"/>
            <a:r>
              <a:rPr lang="en-US" altLang="ja-JP" sz="2800" dirty="0">
                <a:solidFill>
                  <a:schemeClr val="tx1"/>
                </a:solidFill>
              </a:rPr>
              <a:t>WG23 Programming Language Vulnerabilities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26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kumimoji="1" lang="en-US" altLang="ja-JP" dirty="0" smtClean="0"/>
              <a:t>The former SC 22 WGs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>
                <a:solidFill>
                  <a:srgbClr val="000000"/>
                </a:solidFill>
              </a:rPr>
              <a:t>WG1 - PLIP (Programming Languages for Industrial Processes)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WG2 - Pascal*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WG3 - APL*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WG6 - </a:t>
            </a:r>
            <a:r>
              <a:rPr lang="en-US" altLang="ja-JP" dirty="0" err="1">
                <a:solidFill>
                  <a:srgbClr val="000000"/>
                </a:solidFill>
              </a:rPr>
              <a:t>Algol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WG7 - PL/I*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WG8 - Basic*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WG10 - Guidelines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WG11 - Binding Techniques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WG12 - Conformity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WG13 - Modula-2*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WG15 - POSIX*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WG16 - </a:t>
            </a:r>
            <a:r>
              <a:rPr lang="en-US" altLang="ja-JP" dirty="0" err="1">
                <a:solidFill>
                  <a:srgbClr val="000000"/>
                </a:solidFill>
              </a:rPr>
              <a:t>ISLisp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WG18 - FIMS (Form Interface Management System)</a:t>
            </a:r>
            <a:r>
              <a:rPr lang="en-US" altLang="ja-JP" dirty="0" smtClean="0">
                <a:solidFill>
                  <a:srgbClr val="000000"/>
                </a:solidFill>
              </a:rPr>
              <a:t>*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latinLnBrk="0" hangingPunct="1"/>
            <a:r>
              <a:rPr kumimoji="1" lang="en-US" sz="2400" kern="1200" dirty="0" smtClean="0">
                <a:solidFill>
                  <a:srgbClr val="000000"/>
                </a:solidFill>
                <a:effectLst/>
                <a:latin typeface="+mj-lt"/>
                <a:ea typeface="+mn-ea"/>
                <a:cs typeface="+mn-cs"/>
              </a:rPr>
              <a:t>WG19 - Formal Specification Languages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r>
              <a:rPr lang="en-US" altLang="ja-JP" dirty="0" smtClean="0">
                <a:solidFill>
                  <a:srgbClr val="000000"/>
                </a:solidFill>
              </a:rPr>
              <a:t>WG20 </a:t>
            </a:r>
            <a:r>
              <a:rPr lang="en-US" altLang="ja-JP" dirty="0">
                <a:solidFill>
                  <a:srgbClr val="000000"/>
                </a:solidFill>
              </a:rPr>
              <a:t>- Internationalization*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WG22 - PCTE*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JSG - Java Study Group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I18NRG - Internationalization Rapporteur group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PAG - POSIX Advisory Group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074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79512"/>
          </a:xfrm>
        </p:spPr>
        <p:txBody>
          <a:bodyPr/>
          <a:lstStyle/>
          <a:p>
            <a:r>
              <a:rPr lang="en-US" altLang="ja-JP" dirty="0" smtClean="0"/>
              <a:t>WG23 Projects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ISO/IEC TR 24772</a:t>
            </a:r>
          </a:p>
          <a:p>
            <a:pPr lvl="1"/>
            <a:r>
              <a:rPr lang="en-US" altLang="ja-JP" dirty="0">
                <a:solidFill>
                  <a:srgbClr val="000000"/>
                </a:solidFill>
              </a:rPr>
              <a:t>Guidance to avoiding vulnerabilities in programming languages through language selection and </a:t>
            </a:r>
            <a:r>
              <a:rPr lang="en-US" altLang="ja-JP" dirty="0" smtClean="0">
                <a:solidFill>
                  <a:srgbClr val="000000"/>
                </a:solidFill>
              </a:rPr>
              <a:t>use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Edition 1 published 2010: language independent part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Edition 2 published 2012: added language-specific annexes and revisions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Edition 3 document </a:t>
            </a:r>
            <a:r>
              <a:rPr lang="en-US" altLang="ja-JP" dirty="0">
                <a:solidFill>
                  <a:srgbClr val="000000"/>
                </a:solidFill>
              </a:rPr>
              <a:t>stage: (10) development stage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ISO/IEC IS 17960</a:t>
            </a:r>
          </a:p>
          <a:p>
            <a:pPr lvl="1"/>
            <a:r>
              <a:rPr lang="en-US" altLang="ja-JP" dirty="0">
                <a:solidFill>
                  <a:srgbClr val="000000"/>
                </a:solidFill>
              </a:rPr>
              <a:t>Code </a:t>
            </a:r>
            <a:r>
              <a:rPr lang="en-US" altLang="ja-JP" dirty="0" smtClean="0">
                <a:solidFill>
                  <a:srgbClr val="000000"/>
                </a:solidFill>
              </a:rPr>
              <a:t>Signing </a:t>
            </a:r>
            <a:r>
              <a:rPr lang="en-US" altLang="ja-JP" dirty="0">
                <a:solidFill>
                  <a:srgbClr val="000000"/>
                </a:solidFill>
              </a:rPr>
              <a:t>for Source </a:t>
            </a:r>
            <a:r>
              <a:rPr lang="en-US" altLang="ja-JP" dirty="0" smtClean="0">
                <a:solidFill>
                  <a:srgbClr val="000000"/>
                </a:solidFill>
              </a:rPr>
              <a:t>Code</a:t>
            </a:r>
          </a:p>
          <a:p>
            <a:pPr lvl="1"/>
            <a:r>
              <a:rPr kumimoji="1" lang="en-US" altLang="ja-JP" dirty="0" smtClean="0">
                <a:solidFill>
                  <a:srgbClr val="000000"/>
                </a:solidFill>
              </a:rPr>
              <a:t>Document Stage: finished DIS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4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altLang="ja-JP" dirty="0"/>
              <a:t>What is ISO/IEC </a:t>
            </a:r>
            <a:r>
              <a:rPr lang="en-US" altLang="ja-JP" dirty="0" smtClean="0"/>
              <a:t>17960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rgbClr val="000000"/>
                </a:solidFill>
              </a:rPr>
              <a:t>Information Technology—Programming languages, their environments </a:t>
            </a:r>
            <a:r>
              <a:rPr lang="en-US" altLang="ja-JP" dirty="0" smtClean="0">
                <a:solidFill>
                  <a:srgbClr val="000000"/>
                </a:solidFill>
              </a:rPr>
              <a:t>and system </a:t>
            </a:r>
            <a:r>
              <a:rPr lang="en-US" altLang="ja-JP" dirty="0">
                <a:solidFill>
                  <a:srgbClr val="000000"/>
                </a:solidFill>
              </a:rPr>
              <a:t>software interfaces—Code Signing for Source </a:t>
            </a:r>
            <a:r>
              <a:rPr lang="en-US" altLang="ja-JP" dirty="0" smtClean="0">
                <a:solidFill>
                  <a:srgbClr val="000000"/>
                </a:solidFill>
              </a:rPr>
              <a:t>Code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S</a:t>
            </a:r>
            <a:r>
              <a:rPr lang="en-US" altLang="ja-JP" dirty="0" smtClean="0">
                <a:solidFill>
                  <a:srgbClr val="000000"/>
                </a:solidFill>
              </a:rPr>
              <a:t>pecify </a:t>
            </a:r>
            <a:r>
              <a:rPr lang="en-US" altLang="ja-JP" dirty="0">
                <a:solidFill>
                  <a:srgbClr val="000000"/>
                </a:solidFill>
              </a:rPr>
              <a:t>the process for signing source </a:t>
            </a:r>
            <a:r>
              <a:rPr lang="en-US" altLang="ja-JP" dirty="0" smtClean="0">
                <a:solidFill>
                  <a:srgbClr val="000000"/>
                </a:solidFill>
              </a:rPr>
              <a:t>code in large systems where code comes from diverse sources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E</a:t>
            </a:r>
            <a:r>
              <a:rPr lang="en-US" altLang="ja-JP" dirty="0" smtClean="0">
                <a:solidFill>
                  <a:srgbClr val="000000"/>
                </a:solidFill>
              </a:rPr>
              <a:t>nsure </a:t>
            </a:r>
            <a:r>
              <a:rPr lang="en-US" altLang="ja-JP" dirty="0">
                <a:solidFill>
                  <a:srgbClr val="000000"/>
                </a:solidFill>
              </a:rPr>
              <a:t>the </a:t>
            </a:r>
            <a:r>
              <a:rPr lang="en-US" altLang="ja-JP" b="1" dirty="0" smtClean="0">
                <a:solidFill>
                  <a:srgbClr val="000000"/>
                </a:solidFill>
              </a:rPr>
              <a:t>integrity</a:t>
            </a:r>
            <a:r>
              <a:rPr lang="en-US" altLang="ja-JP" dirty="0" smtClean="0">
                <a:solidFill>
                  <a:srgbClr val="000000"/>
                </a:solidFill>
              </a:rPr>
              <a:t> and </a:t>
            </a:r>
            <a:r>
              <a:rPr lang="en-US" altLang="ja-JP" b="1" dirty="0">
                <a:solidFill>
                  <a:srgbClr val="000000"/>
                </a:solidFill>
              </a:rPr>
              <a:t>authenticity</a:t>
            </a:r>
            <a:r>
              <a:rPr lang="en-US" altLang="ja-JP" dirty="0">
                <a:solidFill>
                  <a:srgbClr val="000000"/>
                </a:solidFill>
              </a:rPr>
              <a:t> of the source </a:t>
            </a:r>
            <a:r>
              <a:rPr lang="en-US" altLang="ja-JP" dirty="0" smtClean="0">
                <a:solidFill>
                  <a:srgbClr val="000000"/>
                </a:solidFill>
              </a:rPr>
              <a:t>code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E</a:t>
            </a:r>
            <a:r>
              <a:rPr lang="en-US" altLang="ja-JP" dirty="0" smtClean="0">
                <a:solidFill>
                  <a:srgbClr val="000000"/>
                </a:solidFill>
              </a:rPr>
              <a:t>nsure </a:t>
            </a:r>
            <a:r>
              <a:rPr lang="en-US" altLang="ja-JP" i="1" dirty="0">
                <a:solidFill>
                  <a:srgbClr val="000000"/>
                </a:solidFill>
              </a:rPr>
              <a:t>a </a:t>
            </a:r>
            <a:r>
              <a:rPr lang="en-US" altLang="ja-JP" dirty="0">
                <a:solidFill>
                  <a:srgbClr val="000000"/>
                </a:solidFill>
              </a:rPr>
              <a:t>means for </a:t>
            </a:r>
            <a:r>
              <a:rPr lang="en-US" altLang="ja-JP" b="1" dirty="0">
                <a:solidFill>
                  <a:srgbClr val="000000"/>
                </a:solidFill>
              </a:rPr>
              <a:t>rolling back</a:t>
            </a:r>
            <a:r>
              <a:rPr lang="en-US" altLang="ja-JP" dirty="0">
                <a:solidFill>
                  <a:srgbClr val="000000"/>
                </a:solidFill>
              </a:rPr>
              <a:t> the source code to </a:t>
            </a:r>
            <a:r>
              <a:rPr lang="en-US" altLang="ja-JP" dirty="0" smtClean="0">
                <a:solidFill>
                  <a:srgbClr val="000000"/>
                </a:solidFill>
              </a:rPr>
              <a:t>previously signed </a:t>
            </a:r>
            <a:r>
              <a:rPr lang="en-US" altLang="ja-JP" dirty="0" smtClean="0">
                <a:solidFill>
                  <a:srgbClr val="000000"/>
                </a:solidFill>
              </a:rPr>
              <a:t>versions</a:t>
            </a:r>
            <a:endParaRPr kumimoji="1" lang="en-US" altLang="ja-JP" dirty="0"/>
          </a:p>
          <a:p>
            <a:r>
              <a:rPr lang="en-US" altLang="ja-JP" dirty="0" smtClean="0">
                <a:solidFill>
                  <a:srgbClr val="FF0000"/>
                </a:solidFill>
              </a:rPr>
              <a:t>Baseline for the secure configuration management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Baseline for the secure supply chain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541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</a:t>
            </a:r>
            <a:r>
              <a:rPr lang="en-US" baseline="0" dirty="0" smtClean="0"/>
              <a:t> 17960 Code Signing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Put </a:t>
            </a:r>
            <a:r>
              <a:rPr lang="en-US" dirty="0" smtClean="0">
                <a:solidFill>
                  <a:srgbClr val="000000"/>
                </a:solidFill>
              </a:rPr>
              <a:t>a</a:t>
            </a:r>
            <a:r>
              <a:rPr lang="en-US" baseline="0" dirty="0" smtClean="0">
                <a:solidFill>
                  <a:srgbClr val="000000"/>
                </a:solidFill>
              </a:rPr>
              <a:t> complete model/interface of services but had to remove them because we could not get a standardized interface that would cover tool creators.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Want help strengthening and improving for V2.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ISO/IEC JTC1 SC 22/WG 23 – SC27/WG 3</a:t>
            </a: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77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kumimoji="1" lang="en-US" altLang="ja-JP" dirty="0" smtClean="0"/>
              <a:t>What is ISO/IEC TR 24772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Technical Report</a:t>
            </a:r>
          </a:p>
          <a:p>
            <a:r>
              <a:rPr lang="en-US" altLang="ja-JP" dirty="0" smtClean="0">
                <a:solidFill>
                  <a:srgbClr val="000000"/>
                </a:solidFill>
              </a:rPr>
              <a:t>Programming language specific vulnerabilities</a:t>
            </a: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Guidance to avoid or mitigate </a:t>
            </a:r>
            <a:r>
              <a:rPr kumimoji="1" lang="en-US" altLang="ja-JP" dirty="0" smtClean="0">
                <a:solidFill>
                  <a:srgbClr val="000000"/>
                </a:solidFill>
              </a:rPr>
              <a:t>vulnerabilities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Main </a:t>
            </a:r>
            <a:r>
              <a:rPr kumimoji="1" lang="en-US" altLang="ja-JP" dirty="0" smtClean="0">
                <a:solidFill>
                  <a:srgbClr val="000000"/>
                </a:solidFill>
              </a:rPr>
              <a:t>Sources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pPr lvl="1"/>
            <a:r>
              <a:rPr kumimoji="1" lang="en-US" altLang="ja-JP" sz="1800" dirty="0" smtClean="0">
                <a:solidFill>
                  <a:srgbClr val="000000"/>
                </a:solidFill>
              </a:rPr>
              <a:t>Safety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Guidelines (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MISRA, MISRA C++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)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CERT C guidelines</a:t>
            </a:r>
          </a:p>
          <a:p>
            <a:pPr lvl="1"/>
            <a:r>
              <a:rPr kumimoji="1" lang="en-US" altLang="ja-JP" sz="1800" dirty="0" smtClean="0">
                <a:solidFill>
                  <a:srgbClr val="000000"/>
                </a:solidFill>
              </a:rPr>
              <a:t>Ada Quality and Style Guide</a:t>
            </a: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JSF AV C++ Guidelines</a:t>
            </a:r>
          </a:p>
          <a:p>
            <a:pPr lvl="1"/>
            <a:r>
              <a:rPr lang="en-US" altLang="ja-JP" sz="1800" dirty="0" smtClean="0">
                <a:solidFill>
                  <a:srgbClr val="000000"/>
                </a:solidFill>
              </a:rPr>
              <a:t>CWE / OWASP</a:t>
            </a:r>
            <a:endParaRPr lang="en-US" altLang="ja-JP" sz="1800" dirty="0" smtClean="0">
              <a:solidFill>
                <a:srgbClr val="000000"/>
              </a:solidFill>
            </a:endParaRPr>
          </a:p>
          <a:p>
            <a:pPr lvl="1"/>
            <a:r>
              <a:rPr kumimoji="1" lang="en-US" altLang="ja-JP" sz="1800" dirty="0" smtClean="0">
                <a:solidFill>
                  <a:srgbClr val="000000"/>
                </a:solidFill>
              </a:rPr>
              <a:t>Expertise of technical experts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96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kumimoji="1" lang="en-US" altLang="ja-JP" dirty="0" smtClean="0"/>
              <a:t>Structure of TR24772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</a:rPr>
              <a:t>0 Intro, 1 Scope, 2 Ref, 3 Term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altLang="ja-JP" dirty="0" smtClean="0">
                <a:solidFill>
                  <a:srgbClr val="000000"/>
                </a:solidFill>
              </a:rPr>
              <a:t>Concepts</a:t>
            </a:r>
          </a:p>
          <a:p>
            <a:pPr marL="457200" indent="-457200">
              <a:buFont typeface="+mj-lt"/>
              <a:buAutoNum type="arabicPeriod" startAt="4"/>
            </a:pPr>
            <a:r>
              <a:rPr kumimoji="1" lang="en-US" altLang="ja-JP" dirty="0" smtClean="0">
                <a:solidFill>
                  <a:srgbClr val="000000"/>
                </a:solidFill>
              </a:rPr>
              <a:t>Vulnerability issues</a:t>
            </a:r>
          </a:p>
          <a:p>
            <a:pPr marL="457200" indent="-457200">
              <a:buFont typeface="+mj-lt"/>
              <a:buAutoNum type="arabicPeriod" startAt="4"/>
            </a:pPr>
            <a:r>
              <a:rPr kumimoji="1" lang="en-US" altLang="ja-JP" dirty="0" smtClean="0">
                <a:solidFill>
                  <a:srgbClr val="FF0000"/>
                </a:solidFill>
              </a:rPr>
              <a:t>Programming language vulnerabilities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altLang="ja-JP" dirty="0" smtClean="0">
                <a:solidFill>
                  <a:srgbClr val="FF0000"/>
                </a:solidFill>
              </a:rPr>
              <a:t>Application vulnerabilities</a:t>
            </a:r>
          </a:p>
          <a:p>
            <a:pPr marL="457200" indent="-457200">
              <a:buFont typeface="+mj-lt"/>
              <a:buAutoNum type="arabicPeriod" startAt="4"/>
            </a:pPr>
            <a:r>
              <a:rPr kumimoji="1" lang="en-US" altLang="ja-JP" dirty="0" smtClean="0">
                <a:solidFill>
                  <a:srgbClr val="FF0000"/>
                </a:solidFill>
              </a:rPr>
              <a:t>New vulnerabilities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457200" indent="-457200">
              <a:buAutoNum type="alphaUcPeriod"/>
            </a:pPr>
            <a:r>
              <a:rPr lang="en-US" altLang="ja-JP" dirty="0" smtClean="0">
                <a:solidFill>
                  <a:srgbClr val="000000"/>
                </a:solidFill>
              </a:rPr>
              <a:t>Vulnerability taxonomy and list</a:t>
            </a:r>
          </a:p>
          <a:p>
            <a:pPr marL="457200" indent="-457200">
              <a:buAutoNum type="alphaUcPeriod"/>
            </a:pPr>
            <a:r>
              <a:rPr lang="en-US" altLang="ja-JP" dirty="0" smtClean="0">
                <a:solidFill>
                  <a:srgbClr val="000000"/>
                </a:solidFill>
              </a:rPr>
              <a:t>Language specific </a:t>
            </a:r>
            <a:r>
              <a:rPr lang="en-US" altLang="ja-JP" dirty="0" smtClean="0">
                <a:solidFill>
                  <a:srgbClr val="000000"/>
                </a:solidFill>
              </a:rPr>
              <a:t>template</a:t>
            </a:r>
          </a:p>
          <a:p>
            <a:pPr marL="457200" indent="-457200">
              <a:buAutoNum type="alphaUcPeriod"/>
            </a:pPr>
            <a:r>
              <a:rPr lang="en-US" altLang="ja-JP" dirty="0" smtClean="0">
                <a:solidFill>
                  <a:srgbClr val="FF0000"/>
                </a:solidFill>
              </a:rPr>
              <a:t>Language–specific Annexes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	C - Ada       D - C (language)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  E – </a:t>
            </a:r>
            <a:r>
              <a:rPr lang="en-US" altLang="ja-JP" dirty="0" smtClean="0">
                <a:solidFill>
                  <a:srgbClr val="FF0000"/>
                </a:solidFill>
              </a:rPr>
              <a:t>Python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	</a:t>
            </a:r>
            <a:r>
              <a:rPr kumimoji="1" lang="en-US" altLang="ja-JP" dirty="0" smtClean="0">
                <a:solidFill>
                  <a:srgbClr val="FF0000"/>
                </a:solidFill>
              </a:rPr>
              <a:t>F  - Ruby    </a:t>
            </a:r>
            <a:r>
              <a:rPr lang="en-US" altLang="ja-JP" dirty="0" smtClean="0">
                <a:solidFill>
                  <a:srgbClr val="FF0000"/>
                </a:solidFill>
              </a:rPr>
              <a:t>  G – </a:t>
            </a:r>
            <a:r>
              <a:rPr lang="en-US" altLang="ja-JP" dirty="0" smtClean="0">
                <a:solidFill>
                  <a:srgbClr val="FF0000"/>
                </a:solidFill>
              </a:rPr>
              <a:t>SPARK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               H - </a:t>
            </a:r>
            <a:r>
              <a:rPr kumimoji="1" lang="en-US" altLang="ja-JP" dirty="0" smtClean="0">
                <a:solidFill>
                  <a:srgbClr val="FF0000"/>
                </a:solidFill>
              </a:rPr>
              <a:t>PHP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           I   - Fortran (coming)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ISO/IEC JTC1 SC 22/WG 23 – SC27/WG 3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BC14-3D23-4464-8514-13698863C2C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05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6225</TotalTime>
  <Words>1881</Words>
  <Application>Microsoft Macintosh PowerPoint</Application>
  <PresentationFormat>On-screen Show (4:3)</PresentationFormat>
  <Paragraphs>332</Paragraphs>
  <Slides>29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エグゼクティブ</vt:lpstr>
      <vt:lpstr>Introducing SC 22/WG23</vt:lpstr>
      <vt:lpstr>Agenda</vt:lpstr>
      <vt:lpstr>SC 22</vt:lpstr>
      <vt:lpstr>The former SC 22 WGs</vt:lpstr>
      <vt:lpstr>WG23 Projects</vt:lpstr>
      <vt:lpstr>What is ISO/IEC 17960</vt:lpstr>
      <vt:lpstr>IS 17960 Code Signing</vt:lpstr>
      <vt:lpstr>What is ISO/IEC TR 24772</vt:lpstr>
      <vt:lpstr>Structure of TR24772</vt:lpstr>
      <vt:lpstr>Concepts</vt:lpstr>
      <vt:lpstr>How to use this document</vt:lpstr>
      <vt:lpstr>Vulnerability issues</vt:lpstr>
      <vt:lpstr>Example Vulnerability</vt:lpstr>
      <vt:lpstr>Possible Cooperation</vt:lpstr>
      <vt:lpstr>Possible Cooperation</vt:lpstr>
      <vt:lpstr>Thank you very much for your attention</vt:lpstr>
      <vt:lpstr>DETAILS</vt:lpstr>
      <vt:lpstr>Programming language vulnerabilities 0</vt:lpstr>
      <vt:lpstr>Programming language vulnerabilities 1</vt:lpstr>
      <vt:lpstr>Programming language vulnerabilities 2</vt:lpstr>
      <vt:lpstr>Programming language vulnerabilities 3</vt:lpstr>
      <vt:lpstr>Application vulnerabilities 0</vt:lpstr>
      <vt:lpstr>Application vulnerabilities 1</vt:lpstr>
      <vt:lpstr>Application vulnerabilities 2</vt:lpstr>
      <vt:lpstr>New vulnerabilities 0</vt:lpstr>
      <vt:lpstr>New vulnerabilities 1</vt:lpstr>
      <vt:lpstr>Recent updates</vt:lpstr>
      <vt:lpstr>Owasp &lt;-&gt; CWE</vt:lpstr>
      <vt:lpstr>Owasp &lt;-&gt; CWE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TR24772</dc:title>
  <dc:creator>user1</dc:creator>
  <cp:lastModifiedBy>Stephen Michell</cp:lastModifiedBy>
  <cp:revision>64</cp:revision>
  <dcterms:created xsi:type="dcterms:W3CDTF">2012-06-04T07:39:02Z</dcterms:created>
  <dcterms:modified xsi:type="dcterms:W3CDTF">2014-10-22T17:52:48Z</dcterms:modified>
</cp:coreProperties>
</file>