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2" r:id="rId4"/>
    <p:sldId id="287" r:id="rId5"/>
    <p:sldId id="286" r:id="rId6"/>
    <p:sldId id="283" r:id="rId7"/>
    <p:sldId id="292" r:id="rId8"/>
    <p:sldId id="290" r:id="rId9"/>
    <p:sldId id="291" r:id="rId10"/>
    <p:sldId id="288" r:id="rId11"/>
    <p:sldId id="300" r:id="rId12"/>
    <p:sldId id="294" r:id="rId13"/>
    <p:sldId id="298" r:id="rId14"/>
    <p:sldId id="297" r:id="rId15"/>
    <p:sldId id="299" r:id="rId16"/>
    <p:sldId id="295" r:id="rId17"/>
    <p:sldId id="256" r:id="rId18"/>
    <p:sldId id="296" r:id="rId19"/>
    <p:sldId id="26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660"/>
  </p:normalViewPr>
  <p:slideViewPr>
    <p:cSldViewPr snapToGrid="0">
      <p:cViewPr varScale="1">
        <p:scale>
          <a:sx n="70" d="100"/>
          <a:sy n="70" d="100"/>
        </p:scale>
        <p:origin x="32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code\gitlab\trapc\docs\langsec\langsec%20graph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Estimated Global Cost</a:t>
            </a:r>
            <a:br>
              <a:rPr lang="en-US" sz="2000" b="1" dirty="0"/>
            </a:br>
            <a:r>
              <a:rPr lang="en-US" sz="2000" b="1" dirty="0"/>
              <a:t> of Cybercrime per Year</a:t>
            </a:r>
          </a:p>
          <a:p>
            <a:pPr>
              <a:defRPr/>
            </a:pPr>
            <a:r>
              <a:rPr lang="en-US" sz="2000" b="1" dirty="0"/>
              <a:t>$5.5 trillion for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spPr>
            <a:solidFill>
              <a:schemeClr val="accent1"/>
            </a:solidFill>
            <a:ln>
              <a:noFill/>
            </a:ln>
            <a:effectLst/>
          </c:spPr>
          <c:cat>
            <c:strRef>
              <c:f>Sheet1!$A$4:$D$4</c:f>
              <c:strCache>
                <c:ptCount val="4"/>
                <c:pt idx="0">
                  <c:v>2022</c:v>
                </c:pt>
                <c:pt idx="1">
                  <c:v>2023</c:v>
                </c:pt>
                <c:pt idx="2">
                  <c:v>2024</c:v>
                </c:pt>
                <c:pt idx="3">
                  <c:v>2025</c:v>
                </c:pt>
              </c:strCache>
            </c:strRef>
          </c:cat>
          <c:val>
            <c:numRef>
              <c:f>Sheet1!$A$5:$D$5</c:f>
              <c:numCache>
                <c:formatCode>General</c:formatCode>
                <c:ptCount val="4"/>
                <c:pt idx="0">
                  <c:v>4.0999999999999996</c:v>
                </c:pt>
                <c:pt idx="1">
                  <c:v>4.5999999999999996</c:v>
                </c:pt>
                <c:pt idx="2">
                  <c:v>5</c:v>
                </c:pt>
                <c:pt idx="3">
                  <c:v>5.5</c:v>
                </c:pt>
              </c:numCache>
            </c:numRef>
          </c:val>
          <c:extLst>
            <c:ext xmlns:c16="http://schemas.microsoft.com/office/drawing/2014/chart" uri="{C3380CC4-5D6E-409C-BE32-E72D297353CC}">
              <c16:uniqueId val="{00000000-5E9A-4DBF-BC0F-277165B429CB}"/>
            </c:ext>
          </c:extLst>
        </c:ser>
        <c:dLbls>
          <c:showLegendKey val="0"/>
          <c:showVal val="0"/>
          <c:showCatName val="0"/>
          <c:showSerName val="0"/>
          <c:showPercent val="0"/>
          <c:showBubbleSize val="0"/>
        </c:dLbls>
        <c:axId val="447753056"/>
        <c:axId val="447755576"/>
      </c:areaChart>
      <c:catAx>
        <c:axId val="44775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755576"/>
        <c:crosses val="autoZero"/>
        <c:auto val="1"/>
        <c:lblAlgn val="ctr"/>
        <c:lblOffset val="100"/>
        <c:noMultiLvlLbl val="0"/>
      </c:catAx>
      <c:valAx>
        <c:axId val="447755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77530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0172-CDC5-5C4E-E0B9-8F4214B3E3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98F7CE-B5D7-500B-E8BB-F1393D77A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BD5DFD-1A48-9D54-1AA6-47C5D244F2E8}"/>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5" name="Footer Placeholder 4">
            <a:extLst>
              <a:ext uri="{FF2B5EF4-FFF2-40B4-BE49-F238E27FC236}">
                <a16:creationId xmlns:a16="http://schemas.microsoft.com/office/drawing/2014/main" id="{4D86C925-2994-2F03-00B1-1A1E8009C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F094B-A1EF-80A1-EDDB-DB917D5C4705}"/>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346364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C190-EF14-425B-6D92-1CFA8229B4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FF732E-3767-56EA-35BE-55C9EB2B7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4A290-4181-5B83-8304-1FBC3337A4B8}"/>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5" name="Footer Placeholder 4">
            <a:extLst>
              <a:ext uri="{FF2B5EF4-FFF2-40B4-BE49-F238E27FC236}">
                <a16:creationId xmlns:a16="http://schemas.microsoft.com/office/drawing/2014/main" id="{851831F1-F4E8-492D-A6CE-919518109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2F42F-06ED-9D45-4067-C69BBED0EFA4}"/>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196800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D48086-D916-0ADF-2256-88512A0C5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04241E-0E54-33E6-48B3-5BACE6CA9E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99D87-4787-513C-0E52-0E01CC617F31}"/>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5" name="Footer Placeholder 4">
            <a:extLst>
              <a:ext uri="{FF2B5EF4-FFF2-40B4-BE49-F238E27FC236}">
                <a16:creationId xmlns:a16="http://schemas.microsoft.com/office/drawing/2014/main" id="{D9D6784C-ED31-C2D9-6C8F-7A934B96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4A8BA-2192-3A0A-2762-11AD3795D17A}"/>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414167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0816-B833-820E-30D9-14C75D4051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617F7-AF03-DA96-BEF6-5487F76B3B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34224-CD71-BD1E-1376-5DF55C757C7D}"/>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5" name="Footer Placeholder 4">
            <a:extLst>
              <a:ext uri="{FF2B5EF4-FFF2-40B4-BE49-F238E27FC236}">
                <a16:creationId xmlns:a16="http://schemas.microsoft.com/office/drawing/2014/main" id="{7C92025F-CE69-317C-214C-E1579473D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7B60E-5D7D-6FB2-CC99-47CF3FFB5C63}"/>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7161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605D-2183-21A5-1527-37F1BC28D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C34B2D-D4F8-60F8-935D-B91F290B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1EA7EB-2DC7-2499-7BA1-6B640ACEF963}"/>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5" name="Footer Placeholder 4">
            <a:extLst>
              <a:ext uri="{FF2B5EF4-FFF2-40B4-BE49-F238E27FC236}">
                <a16:creationId xmlns:a16="http://schemas.microsoft.com/office/drawing/2014/main" id="{84EC85E3-0393-D363-1072-9A4E8764F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AE004-9F57-7BBD-5977-94D73B5A4E59}"/>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38097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047B-85CC-DB51-3615-FC2B6F126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5FCF4-4D8B-B429-48D9-877ED3C217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18776-361C-7008-AF75-C8ED1034CB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73246-5155-3D7D-0058-B2D2352174D2}"/>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6" name="Footer Placeholder 5">
            <a:extLst>
              <a:ext uri="{FF2B5EF4-FFF2-40B4-BE49-F238E27FC236}">
                <a16:creationId xmlns:a16="http://schemas.microsoft.com/office/drawing/2014/main" id="{14D5EE84-96CC-F68D-D04C-AA092E8ED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F960B-91A9-80B4-35E1-EF1ED9F8464F}"/>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23517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BD95-E2B9-9840-BDFA-DBB8B93450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C45D58-3E00-6E3D-3195-6CE1F410A5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B4A907-2307-EBDB-BD3A-1702E6321A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901168-C6A4-6AF7-1752-D5F35FC939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607425-8E5B-9BF7-FAE6-341866039A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CD1DF0-C3EF-1CCB-B96C-507FD7B699B2}"/>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8" name="Footer Placeholder 7">
            <a:extLst>
              <a:ext uri="{FF2B5EF4-FFF2-40B4-BE49-F238E27FC236}">
                <a16:creationId xmlns:a16="http://schemas.microsoft.com/office/drawing/2014/main" id="{439E10C5-6C34-CE69-E384-C8A03E575F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BE59E-5717-398A-1A49-C81DA17F6203}"/>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86164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AF11-5967-3FD3-4AD6-017BEFE832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42D4A8-78D6-4EAB-845D-13DFECCE26CA}"/>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4" name="Footer Placeholder 3">
            <a:extLst>
              <a:ext uri="{FF2B5EF4-FFF2-40B4-BE49-F238E27FC236}">
                <a16:creationId xmlns:a16="http://schemas.microsoft.com/office/drawing/2014/main" id="{8B7294F4-AD82-6E06-FE20-B0C92FF0DC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08D9C-10F4-CD63-4633-0455011FB655}"/>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172357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9F478-40F2-F6E5-7867-E44139F13329}"/>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3" name="Footer Placeholder 2">
            <a:extLst>
              <a:ext uri="{FF2B5EF4-FFF2-40B4-BE49-F238E27FC236}">
                <a16:creationId xmlns:a16="http://schemas.microsoft.com/office/drawing/2014/main" id="{AA5028FA-CB7A-AED6-CBEC-F727D2409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CA2260-075E-ACFB-A321-9F2D24005B81}"/>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68360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B694-10A2-D902-F9EC-A1AF56F4A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BA60FD-818D-B333-DBF7-19D2C36B6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6F6BB0-75D9-3DB1-10BF-0B5541896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F0FCE-98C4-254C-63DB-4F5B9E3DADB2}"/>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6" name="Footer Placeholder 5">
            <a:extLst>
              <a:ext uri="{FF2B5EF4-FFF2-40B4-BE49-F238E27FC236}">
                <a16:creationId xmlns:a16="http://schemas.microsoft.com/office/drawing/2014/main" id="{25801C37-C799-8763-3014-1E850B34C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A6B01-D77F-DE55-8C8B-1491392A552D}"/>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242967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CB14-C104-E80A-EC77-EC13484CD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86AC6E-9DA9-A609-CDC1-FD5C1BC94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143932-29A1-961F-D2FE-54F429311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60156F-6681-66AB-A76E-1803814A0CD8}"/>
              </a:ext>
            </a:extLst>
          </p:cNvPr>
          <p:cNvSpPr>
            <a:spLocks noGrp="1"/>
          </p:cNvSpPr>
          <p:nvPr>
            <p:ph type="dt" sz="half" idx="10"/>
          </p:nvPr>
        </p:nvSpPr>
        <p:spPr/>
        <p:txBody>
          <a:bodyPr/>
          <a:lstStyle/>
          <a:p>
            <a:fld id="{28C44E40-0E0D-4C79-995E-9ACD40CCCA05}" type="datetimeFigureOut">
              <a:rPr lang="en-US" smtClean="0"/>
              <a:t>2/25/2025</a:t>
            </a:fld>
            <a:endParaRPr lang="en-US"/>
          </a:p>
        </p:txBody>
      </p:sp>
      <p:sp>
        <p:nvSpPr>
          <p:cNvPr id="6" name="Footer Placeholder 5">
            <a:extLst>
              <a:ext uri="{FF2B5EF4-FFF2-40B4-BE49-F238E27FC236}">
                <a16:creationId xmlns:a16="http://schemas.microsoft.com/office/drawing/2014/main" id="{82E8924C-2E38-D900-CE82-FA87A68F3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61A30-D983-5C1E-2A24-CC6D95155F5B}"/>
              </a:ext>
            </a:extLst>
          </p:cNvPr>
          <p:cNvSpPr>
            <a:spLocks noGrp="1"/>
          </p:cNvSpPr>
          <p:nvPr>
            <p:ph type="sldNum" sz="quarter" idx="12"/>
          </p:nvPr>
        </p:nvSpPr>
        <p:spPr/>
        <p:txBody>
          <a:bodyPr/>
          <a:lstStyle/>
          <a:p>
            <a:fld id="{8FF9A4A4-A0D3-4A68-8D3B-4588F66E7077}" type="slidenum">
              <a:rPr lang="en-US" smtClean="0"/>
              <a:t>‹#›</a:t>
            </a:fld>
            <a:endParaRPr lang="en-US"/>
          </a:p>
        </p:txBody>
      </p:sp>
    </p:spTree>
    <p:extLst>
      <p:ext uri="{BB962C8B-B14F-4D97-AF65-F5344CB8AC3E}">
        <p14:creationId xmlns:p14="http://schemas.microsoft.com/office/powerpoint/2010/main" val="374612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B2CD9-EF86-FAD1-C585-185585C0A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5EB0F7-0A32-5571-B747-FFC53A08D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4AB18-D056-0B4F-38D2-633EDDC3B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44E40-0E0D-4C79-995E-9ACD40CCCA05}" type="datetimeFigureOut">
              <a:rPr lang="en-US" smtClean="0"/>
              <a:t>2/25/2025</a:t>
            </a:fld>
            <a:endParaRPr lang="en-US"/>
          </a:p>
        </p:txBody>
      </p:sp>
      <p:sp>
        <p:nvSpPr>
          <p:cNvPr id="5" name="Footer Placeholder 4">
            <a:extLst>
              <a:ext uri="{FF2B5EF4-FFF2-40B4-BE49-F238E27FC236}">
                <a16:creationId xmlns:a16="http://schemas.microsoft.com/office/drawing/2014/main" id="{FE267196-2AF6-DD80-1B12-91601E058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099659-B926-EDED-E1F5-BEEA81CCC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9A4A4-A0D3-4A68-8D3B-4588F66E7077}" type="slidenum">
              <a:rPr lang="en-US" smtClean="0"/>
              <a:t>‹#›</a:t>
            </a:fld>
            <a:endParaRPr lang="en-US"/>
          </a:p>
        </p:txBody>
      </p:sp>
    </p:spTree>
    <p:extLst>
      <p:ext uri="{BB962C8B-B14F-4D97-AF65-F5344CB8AC3E}">
        <p14:creationId xmlns:p14="http://schemas.microsoft.com/office/powerpoint/2010/main" val="428427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37798D-BEE2-6F5D-F504-5F516DA8C2F6}"/>
              </a:ext>
            </a:extLst>
          </p:cNvPr>
          <p:cNvPicPr>
            <a:picLocks noChangeAspect="1"/>
          </p:cNvPicPr>
          <p:nvPr/>
        </p:nvPicPr>
        <p:blipFill>
          <a:blip r:embed="rId2"/>
          <a:stretch>
            <a:fillRect/>
          </a:stretch>
        </p:blipFill>
        <p:spPr>
          <a:xfrm>
            <a:off x="4831072" y="1862353"/>
            <a:ext cx="6328487" cy="1154270"/>
          </a:xfrm>
          <a:prstGeom prst="rect">
            <a:avLst/>
          </a:prstGeom>
        </p:spPr>
      </p:pic>
      <p:sp>
        <p:nvSpPr>
          <p:cNvPr id="3" name="Subtitle 2">
            <a:extLst>
              <a:ext uri="{FF2B5EF4-FFF2-40B4-BE49-F238E27FC236}">
                <a16:creationId xmlns:a16="http://schemas.microsoft.com/office/drawing/2014/main" id="{0C04994C-5D9C-EB93-D8A5-E26041CEB929}"/>
              </a:ext>
            </a:extLst>
          </p:cNvPr>
          <p:cNvSpPr>
            <a:spLocks noGrp="1"/>
          </p:cNvSpPr>
          <p:nvPr>
            <p:ph type="subTitle" idx="1"/>
          </p:nvPr>
        </p:nvSpPr>
        <p:spPr>
          <a:xfrm>
            <a:off x="506890" y="288919"/>
            <a:ext cx="11566477" cy="743244"/>
          </a:xfrm>
        </p:spPr>
        <p:txBody>
          <a:bodyPr>
            <a:normAutofit lnSpcReduction="10000"/>
          </a:bodyPr>
          <a:lstStyle/>
          <a:p>
            <a:r>
              <a:rPr lang="en-US" sz="4800" i="1" dirty="0"/>
              <a:t>WG14 ISO C Committee 27 Feb 2025</a:t>
            </a:r>
          </a:p>
        </p:txBody>
      </p:sp>
      <p:sp>
        <p:nvSpPr>
          <p:cNvPr id="2" name="Title 1">
            <a:extLst>
              <a:ext uri="{FF2B5EF4-FFF2-40B4-BE49-F238E27FC236}">
                <a16:creationId xmlns:a16="http://schemas.microsoft.com/office/drawing/2014/main" id="{5B845841-3B8C-247D-1AD9-3E436EFD8311}"/>
              </a:ext>
            </a:extLst>
          </p:cNvPr>
          <p:cNvSpPr>
            <a:spLocks noGrp="1"/>
          </p:cNvSpPr>
          <p:nvPr>
            <p:ph type="ctrTitle"/>
          </p:nvPr>
        </p:nvSpPr>
        <p:spPr>
          <a:xfrm>
            <a:off x="4374106" y="1078696"/>
            <a:ext cx="7397086" cy="732325"/>
          </a:xfrm>
        </p:spPr>
        <p:txBody>
          <a:bodyPr>
            <a:noAutofit/>
          </a:bodyPr>
          <a:lstStyle/>
          <a:p>
            <a:r>
              <a:rPr lang="en-US" sz="4400" b="1" dirty="0">
                <a:latin typeface="Arial Black" panose="020B0A04020102020204" pitchFamily="34" charset="0"/>
              </a:rPr>
              <a:t>TrapC Presentation</a:t>
            </a:r>
            <a:endParaRPr lang="en-US" sz="4400" b="1" baseline="100000" dirty="0">
              <a:latin typeface="Arial Black" panose="020B0A04020102020204" pitchFamily="34" charset="0"/>
            </a:endParaRPr>
          </a:p>
        </p:txBody>
      </p:sp>
      <p:sp>
        <p:nvSpPr>
          <p:cNvPr id="9" name="TextBox 8">
            <a:extLst>
              <a:ext uri="{FF2B5EF4-FFF2-40B4-BE49-F238E27FC236}">
                <a16:creationId xmlns:a16="http://schemas.microsoft.com/office/drawing/2014/main" id="{5859B9DB-51F4-CF33-AE65-36E72581D20C}"/>
              </a:ext>
            </a:extLst>
          </p:cNvPr>
          <p:cNvSpPr txBox="1"/>
          <p:nvPr/>
        </p:nvSpPr>
        <p:spPr>
          <a:xfrm>
            <a:off x="4717929" y="2968388"/>
            <a:ext cx="7298925"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Robin Rowe is the author of ISO C Committee proposal N3423, a memory safe extension of the C programming language that is highly compatible with C code, somewhat compatible with C++</a:t>
            </a:r>
          </a:p>
          <a:p>
            <a:pPr marL="285750" indent="-285750">
              <a:buFont typeface="Arial" panose="020B0604020202020204" pitchFamily="34" charset="0"/>
              <a:buChar char="•"/>
            </a:pPr>
            <a:r>
              <a:rPr lang="en-US" sz="2000" dirty="0"/>
              <a:t>CEO of AI research institute Fountain Abode</a:t>
            </a:r>
          </a:p>
          <a:p>
            <a:pPr marL="285750" indent="-285750">
              <a:buFont typeface="Arial" panose="020B0604020202020204" pitchFamily="34" charset="0"/>
              <a:buChar char="•"/>
            </a:pPr>
            <a:r>
              <a:rPr lang="en-US" sz="2000" dirty="0"/>
              <a:t>Chairman UN ITU Medical Metaverse Task Group 2024</a:t>
            </a:r>
          </a:p>
          <a:p>
            <a:pPr marL="285750" indent="-285750">
              <a:buFont typeface="Arial" panose="020B0604020202020204" pitchFamily="34" charset="0"/>
              <a:buChar char="•"/>
            </a:pPr>
            <a:r>
              <a:rPr lang="en-US" sz="2000" dirty="0"/>
              <a:t>Chairman ISO C++ WG21 Financial Systems Subcommittee 2024</a:t>
            </a:r>
          </a:p>
          <a:p>
            <a:pPr marL="285750" indent="-285750">
              <a:buFont typeface="Arial" panose="020B0604020202020204" pitchFamily="34" charset="0"/>
              <a:buChar char="•"/>
            </a:pPr>
            <a:r>
              <a:rPr lang="en-US" sz="2000" dirty="0"/>
              <a:t>Taught C++ Software Design at the Naval Postgraduate School </a:t>
            </a:r>
          </a:p>
          <a:p>
            <a:pPr marL="285750" indent="-285750">
              <a:buFont typeface="Arial" panose="020B0604020202020204" pitchFamily="34" charset="0"/>
              <a:buChar char="•"/>
            </a:pPr>
            <a:r>
              <a:rPr lang="en-US" sz="2000" dirty="0"/>
              <a:t>Taught C++ Software Design at the University of Washington</a:t>
            </a:r>
          </a:p>
          <a:p>
            <a:pPr marL="285750" indent="-285750">
              <a:buFont typeface="Arial" panose="020B0604020202020204" pitchFamily="34" charset="0"/>
              <a:buChar char="•"/>
            </a:pPr>
            <a:r>
              <a:rPr lang="en-US" sz="2000" dirty="0"/>
              <a:t>DARPA research scientist AI, Navy research scientist VR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85B5CF39-7F17-A06F-0C42-FFCB0C1F0758}"/>
              </a:ext>
            </a:extLst>
          </p:cNvPr>
          <p:cNvSpPr txBox="1"/>
          <p:nvPr/>
        </p:nvSpPr>
        <p:spPr>
          <a:xfrm>
            <a:off x="741054" y="4219128"/>
            <a:ext cx="4258101" cy="1815882"/>
          </a:xfrm>
          <a:prstGeom prst="rect">
            <a:avLst/>
          </a:prstGeom>
          <a:noFill/>
        </p:spPr>
        <p:txBody>
          <a:bodyPr wrap="square" rtlCol="0">
            <a:spAutoFit/>
          </a:bodyPr>
          <a:lstStyle/>
          <a:p>
            <a:r>
              <a:rPr lang="en-US" sz="2800" dirty="0"/>
              <a:t>Robin Rowe</a:t>
            </a:r>
          </a:p>
          <a:p>
            <a:r>
              <a:rPr lang="en-US" sz="2800" dirty="0"/>
              <a:t>Baltimore, Maryland, USA</a:t>
            </a:r>
          </a:p>
          <a:p>
            <a:r>
              <a:rPr lang="en-US" sz="2800" dirty="0"/>
              <a:t>+1 323-535-0952</a:t>
            </a:r>
          </a:p>
          <a:p>
            <a:r>
              <a:rPr lang="en-US" sz="2800" dirty="0"/>
              <a:t>Robin.Rowe@TRASEC.com</a:t>
            </a:r>
          </a:p>
        </p:txBody>
      </p:sp>
      <p:pic>
        <p:nvPicPr>
          <p:cNvPr id="6" name="Picture 5">
            <a:extLst>
              <a:ext uri="{FF2B5EF4-FFF2-40B4-BE49-F238E27FC236}">
                <a16:creationId xmlns:a16="http://schemas.microsoft.com/office/drawing/2014/main" id="{A23BAAEE-78E7-2570-9A94-377C366AC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54" y="1081793"/>
            <a:ext cx="3455632" cy="3087705"/>
          </a:xfrm>
          <a:prstGeom prst="rect">
            <a:avLst/>
          </a:prstGeom>
        </p:spPr>
      </p:pic>
    </p:spTree>
    <p:extLst>
      <p:ext uri="{BB962C8B-B14F-4D97-AF65-F5344CB8AC3E}">
        <p14:creationId xmlns:p14="http://schemas.microsoft.com/office/powerpoint/2010/main" val="1346989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EF08-098A-2B68-3CFD-870C15A549E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TrapC MSP vs. C ‘defer’ Behavior</a:t>
            </a:r>
          </a:p>
        </p:txBody>
      </p:sp>
      <p:sp>
        <p:nvSpPr>
          <p:cNvPr id="3" name="Content Placeholder 2">
            <a:extLst>
              <a:ext uri="{FF2B5EF4-FFF2-40B4-BE49-F238E27FC236}">
                <a16:creationId xmlns:a16="http://schemas.microsoft.com/office/drawing/2014/main" id="{72D6F0E5-7CFD-3134-0252-BFD4CE530B09}"/>
              </a:ext>
            </a:extLst>
          </p:cNvPr>
          <p:cNvSpPr>
            <a:spLocks noGrp="1"/>
          </p:cNvSpPr>
          <p:nvPr>
            <p:ph idx="1"/>
          </p:nvPr>
        </p:nvSpPr>
        <p:spPr>
          <a:xfrm>
            <a:off x="838200" y="1514901"/>
            <a:ext cx="10515600" cy="4662062"/>
          </a:xfrm>
        </p:spPr>
        <p:txBody>
          <a:bodyPr>
            <a:normAutofit/>
          </a:bodyPr>
          <a:lstStyle/>
          <a:p>
            <a:pPr marL="0" marR="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get_token_defer.c</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char* </a:t>
            </a:r>
            <a:r>
              <a:rPr lang="en-US" sz="1800" b="1" dirty="0" err="1">
                <a:effectLst/>
                <a:latin typeface="Consolas" panose="020B0609020204030204" pitchFamily="49" charset="0"/>
                <a:ea typeface="Aptos" panose="020B0004020202020204" pitchFamily="34" charset="0"/>
                <a:cs typeface="Aptos" panose="020B0004020202020204" pitchFamily="34" charset="0"/>
              </a:rPr>
              <a:t>get_token_defer</a:t>
            </a:r>
            <a:r>
              <a:rPr lang="en-US" sz="1800" b="1" dirty="0">
                <a:effectLst/>
                <a:latin typeface="Consolas" panose="020B0609020204030204" pitchFamily="49" charset="0"/>
                <a:ea typeface="Aptos" panose="020B0004020202020204" pitchFamily="34" charset="0"/>
                <a:cs typeface="Aptos" panose="020B0004020202020204" pitchFamily="34" charset="0"/>
              </a:rPr>
              <a: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char* p = </a:t>
            </a:r>
            <a:r>
              <a:rPr lang="en-US" sz="1800" b="1" dirty="0" err="1">
                <a:effectLst/>
                <a:latin typeface="Consolas" panose="020B0609020204030204" pitchFamily="49" charset="0"/>
                <a:ea typeface="Aptos" panose="020B0004020202020204" pitchFamily="34" charset="0"/>
                <a:cs typeface="Aptos" panose="020B0004020202020204" pitchFamily="34" charset="0"/>
              </a:rPr>
              <a:t>strdup</a:t>
            </a:r>
            <a:r>
              <a:rPr lang="en-US" sz="1800" b="1" dirty="0">
                <a:effectLst/>
                <a:latin typeface="Consolas" panose="020B0609020204030204" pitchFamily="49" charset="0"/>
                <a:ea typeface="Aptos" panose="020B0004020202020204" pitchFamily="34" charset="0"/>
                <a:cs typeface="Aptos" panose="020B0004020202020204" pitchFamily="34" charset="0"/>
              </a:rPr>
              <a:t>("123;...");</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defer free(p);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char* </a:t>
            </a:r>
            <a:r>
              <a:rPr lang="en-US" sz="1800" b="1" dirty="0" err="1">
                <a:effectLst/>
                <a:latin typeface="Consolas" panose="020B0609020204030204" pitchFamily="49" charset="0"/>
                <a:ea typeface="Aptos" panose="020B0004020202020204" pitchFamily="34" charset="0"/>
                <a:cs typeface="Aptos" panose="020B0004020202020204" pitchFamily="34" charset="0"/>
              </a:rPr>
              <a:t>tokenp</a:t>
            </a:r>
            <a:r>
              <a:rPr lang="en-US" sz="1800" b="1" dirty="0">
                <a:effectLst/>
                <a:latin typeface="Consolas" panose="020B0609020204030204" pitchFamily="49" charset="0"/>
                <a:ea typeface="Aptos" panose="020B0004020202020204" pitchFamily="34" charset="0"/>
                <a:cs typeface="Aptos" panose="020B0004020202020204" pitchFamily="34" charset="0"/>
              </a:rPr>
              <a:t> = </a:t>
            </a:r>
            <a:r>
              <a:rPr lang="en-US" sz="1800" b="1" dirty="0" err="1">
                <a:effectLst/>
                <a:latin typeface="Consolas" panose="020B0609020204030204" pitchFamily="49" charset="0"/>
                <a:ea typeface="Aptos" panose="020B0004020202020204" pitchFamily="34" charset="0"/>
                <a:cs typeface="Aptos" panose="020B0004020202020204" pitchFamily="34" charset="0"/>
              </a:rPr>
              <a:t>strsep</a:t>
            </a:r>
            <a:r>
              <a:rPr lang="en-US" sz="1800" b="1" dirty="0">
                <a:effectLst/>
                <a:latin typeface="Consolas" panose="020B0609020204030204" pitchFamily="49" charset="0"/>
                <a:ea typeface="Aptos" panose="020B0004020202020204" pitchFamily="34" charset="0"/>
                <a:cs typeface="Aptos" panose="020B0004020202020204" pitchFamily="34" charset="0"/>
              </a:rPr>
              <a:t>(&amp;p,";");// </a:t>
            </a:r>
            <a:r>
              <a:rPr lang="en-US" sz="1800" b="1" dirty="0" err="1">
                <a:effectLst/>
                <a:latin typeface="Consolas" panose="020B0609020204030204" pitchFamily="49" charset="0"/>
                <a:ea typeface="Aptos" panose="020B0004020202020204" pitchFamily="34" charset="0"/>
                <a:cs typeface="Aptos" panose="020B0004020202020204" pitchFamily="34" charset="0"/>
              </a:rPr>
              <a:t>tokenp</a:t>
            </a:r>
            <a:r>
              <a:rPr lang="en-US" sz="1800" b="1" dirty="0">
                <a:effectLst/>
                <a:latin typeface="Consolas" panose="020B0609020204030204" pitchFamily="49" charset="0"/>
                <a:ea typeface="Aptos" panose="020B0004020202020204" pitchFamily="34" charset="0"/>
                <a:cs typeface="Aptos" panose="020B0004020202020204" pitchFamily="34" charset="0"/>
              </a:rPr>
              <a:t> now</a:t>
            </a:r>
            <a:r>
              <a:rPr lang="en-US" sz="1800" b="1" dirty="0">
                <a:latin typeface="Consolas" panose="020B0609020204030204" pitchFamily="49" charset="0"/>
                <a:ea typeface="Aptos" panose="020B0004020202020204" pitchFamily="34" charset="0"/>
                <a:cs typeface="Aptos" panose="020B0004020202020204" pitchFamily="34" charset="0"/>
              </a:rPr>
              <a:t> equals </a:t>
            </a:r>
            <a:r>
              <a:rPr lang="en-US" sz="1800" b="1" dirty="0">
                <a:effectLst/>
                <a:latin typeface="Consolas" panose="020B0609020204030204" pitchFamily="49" charset="0"/>
                <a:ea typeface="Aptos" panose="020B0004020202020204" pitchFamily="34" charset="0"/>
                <a:cs typeface="Aptos" panose="020B0004020202020204" pitchFamily="34" charset="0"/>
              </a:rPr>
              <a:t>p, address of p changed</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return </a:t>
            </a:r>
            <a:r>
              <a:rPr lang="en-US" sz="1800" b="1" dirty="0" err="1">
                <a:effectLst/>
                <a:latin typeface="Consolas" panose="020B0609020204030204" pitchFamily="49" charset="0"/>
                <a:ea typeface="Aptos" panose="020B0004020202020204" pitchFamily="34" charset="0"/>
                <a:cs typeface="Aptos" panose="020B0004020202020204" pitchFamily="34" charset="0"/>
              </a:rPr>
              <a:t>strdup</a:t>
            </a:r>
            <a:r>
              <a:rPr lang="en-US" sz="1800" b="1" dirty="0">
                <a:effectLst/>
                <a:latin typeface="Consolas" panose="020B0609020204030204" pitchFamily="49" charset="0"/>
                <a:ea typeface="Aptos" panose="020B0004020202020204" pitchFamily="34" charset="0"/>
                <a:cs typeface="Aptos" panose="020B0004020202020204" pitchFamily="34" charset="0"/>
              </a:rPr>
              <a:t>(</a:t>
            </a:r>
            <a:r>
              <a:rPr lang="en-US" sz="1800" b="1" dirty="0" err="1">
                <a:effectLst/>
                <a:latin typeface="Consolas" panose="020B0609020204030204" pitchFamily="49" charset="0"/>
                <a:ea typeface="Aptos" panose="020B0004020202020204" pitchFamily="34" charset="0"/>
                <a:cs typeface="Aptos" panose="020B0004020202020204" pitchFamily="34" charset="0"/>
              </a:rPr>
              <a:t>tokenp</a:t>
            </a:r>
            <a:r>
              <a:rPr lang="en-US" sz="1800" b="1" dirty="0">
                <a:effectLst/>
                <a:latin typeface="Consolas" panose="020B0609020204030204" pitchFamily="49" charset="0"/>
                <a:ea typeface="Aptos" panose="020B0004020202020204" pitchFamily="34" charset="0"/>
                <a:cs typeface="Aptos" panose="020B0004020202020204" pitchFamily="34" charset="0"/>
              </a:rPr>
              <a:t>);//CRASH! defer will free p offset, not </a:t>
            </a:r>
            <a:r>
              <a:rPr lang="en-US" sz="1800" b="1" dirty="0" err="1">
                <a:effectLst/>
                <a:latin typeface="Consolas" panose="020B0609020204030204" pitchFamily="49" charset="0"/>
                <a:ea typeface="Aptos" panose="020B0004020202020204" pitchFamily="34" charset="0"/>
                <a:cs typeface="Aptos" panose="020B0004020202020204" pitchFamily="34" charset="0"/>
              </a:rPr>
              <a:t>tokenp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a:t>
            </a:r>
          </a:p>
          <a:p>
            <a:pPr marL="0" marR="0" indent="0">
              <a:spcBef>
                <a:spcPts val="900"/>
              </a:spcBef>
              <a:spcAft>
                <a:spcPts val="900"/>
              </a:spcAft>
              <a:buNone/>
            </a:pPr>
            <a:r>
              <a:rPr lang="en-US" sz="1800" b="1" dirty="0">
                <a:effectLst/>
                <a:latin typeface="Aptos" panose="020B0004020202020204" pitchFamily="34" charset="0"/>
                <a:ea typeface="Aptos" panose="020B0004020202020204" pitchFamily="34" charset="0"/>
                <a:cs typeface="Aptos" panose="020B0004020202020204" pitchFamily="34" charset="0"/>
              </a:rPr>
              <a:t>TrapC frees the original pointer’s memory, not the changed pointer.</a:t>
            </a:r>
          </a:p>
          <a:p>
            <a:pPr marL="0" marR="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 get_token_trapc.tc</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char* </a:t>
            </a:r>
            <a:r>
              <a:rPr lang="en-US" sz="1800" b="1" dirty="0" err="1">
                <a:effectLst/>
                <a:latin typeface="Consolas" panose="020B0609020204030204" pitchFamily="49" charset="0"/>
                <a:ea typeface="Aptos" panose="020B0004020202020204" pitchFamily="34" charset="0"/>
                <a:cs typeface="Aptos" panose="020B0004020202020204" pitchFamily="34" charset="0"/>
              </a:rPr>
              <a:t>get_token_trapc</a:t>
            </a:r>
            <a:r>
              <a:rPr lang="en-US" sz="1800" b="1" dirty="0">
                <a:effectLst/>
                <a:latin typeface="Consolas" panose="020B0609020204030204" pitchFamily="49" charset="0"/>
                <a:ea typeface="Aptos" panose="020B0004020202020204" pitchFamily="34" charset="0"/>
                <a:cs typeface="Aptos" panose="020B0004020202020204" pitchFamily="34" charset="0"/>
              </a:rPr>
              <a: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char* p = </a:t>
            </a:r>
            <a:r>
              <a:rPr lang="en-US" sz="1800" b="1" dirty="0" err="1">
                <a:effectLst/>
                <a:latin typeface="Consolas" panose="020B0609020204030204" pitchFamily="49" charset="0"/>
                <a:ea typeface="Aptos" panose="020B0004020202020204" pitchFamily="34" charset="0"/>
                <a:cs typeface="Aptos" panose="020B0004020202020204" pitchFamily="34" charset="0"/>
              </a:rPr>
              <a:t>strdup</a:t>
            </a:r>
            <a:r>
              <a:rPr lang="en-US" sz="1800" b="1" dirty="0">
                <a:effectLst/>
                <a:latin typeface="Consolas" panose="020B0609020204030204" pitchFamily="49" charset="0"/>
                <a:ea typeface="Aptos" panose="020B0004020202020204" pitchFamily="34" charset="0"/>
                <a:cs typeface="Aptos" panose="020B0004020202020204" pitchFamily="34" charset="0"/>
              </a:rPr>
              <a:t>("123;...");</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char* </a:t>
            </a:r>
            <a:r>
              <a:rPr lang="en-US" sz="1800" b="1" dirty="0" err="1">
                <a:effectLst/>
                <a:latin typeface="Consolas" panose="020B0609020204030204" pitchFamily="49" charset="0"/>
                <a:ea typeface="Aptos" panose="020B0004020202020204" pitchFamily="34" charset="0"/>
                <a:cs typeface="Aptos" panose="020B0004020202020204" pitchFamily="34" charset="0"/>
              </a:rPr>
              <a:t>tokenp</a:t>
            </a:r>
            <a:r>
              <a:rPr lang="en-US" sz="1800" b="1" dirty="0">
                <a:effectLst/>
                <a:latin typeface="Consolas" panose="020B0609020204030204" pitchFamily="49" charset="0"/>
                <a:ea typeface="Aptos" panose="020B0004020202020204" pitchFamily="34" charset="0"/>
                <a:cs typeface="Aptos" panose="020B0004020202020204" pitchFamily="34" charset="0"/>
              </a:rPr>
              <a:t> = </a:t>
            </a:r>
            <a:r>
              <a:rPr lang="en-US" sz="1800" b="1" dirty="0" err="1">
                <a:effectLst/>
                <a:latin typeface="Consolas" panose="020B0609020204030204" pitchFamily="49" charset="0"/>
                <a:ea typeface="Aptos" panose="020B0004020202020204" pitchFamily="34" charset="0"/>
                <a:cs typeface="Aptos" panose="020B0004020202020204" pitchFamily="34" charset="0"/>
              </a:rPr>
              <a:t>strsep</a:t>
            </a:r>
            <a:r>
              <a:rPr lang="en-US" sz="1800" b="1" dirty="0">
                <a:effectLst/>
                <a:latin typeface="Consolas" panose="020B0609020204030204" pitchFamily="49" charset="0"/>
                <a:ea typeface="Aptos" panose="020B0004020202020204" pitchFamily="34" charset="0"/>
                <a:cs typeface="Aptos" panose="020B0004020202020204" pitchFamily="34" charset="0"/>
              </a:rPr>
              <a:t>(&amp;p,";");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return </a:t>
            </a:r>
            <a:r>
              <a:rPr lang="en-US" sz="1800" b="1" dirty="0" err="1">
                <a:effectLst/>
                <a:latin typeface="Consolas" panose="020B0609020204030204" pitchFamily="49" charset="0"/>
                <a:ea typeface="Aptos" panose="020B0004020202020204" pitchFamily="34" charset="0"/>
                <a:cs typeface="Aptos" panose="020B0004020202020204" pitchFamily="34" charset="0"/>
              </a:rPr>
              <a:t>strdup</a:t>
            </a:r>
            <a:r>
              <a:rPr lang="en-US" sz="1800" b="1" dirty="0">
                <a:effectLst/>
                <a:latin typeface="Consolas" panose="020B0609020204030204" pitchFamily="49" charset="0"/>
                <a:ea typeface="Aptos" panose="020B0004020202020204" pitchFamily="34" charset="0"/>
                <a:cs typeface="Aptos" panose="020B0004020202020204" pitchFamily="34" charset="0"/>
              </a:rPr>
              <a:t>(</a:t>
            </a:r>
            <a:r>
              <a:rPr lang="en-US" sz="1800" b="1" dirty="0" err="1">
                <a:effectLst/>
                <a:latin typeface="Consolas" panose="020B0609020204030204" pitchFamily="49" charset="0"/>
                <a:ea typeface="Aptos" panose="020B0004020202020204" pitchFamily="34" charset="0"/>
                <a:cs typeface="Aptos" panose="020B0004020202020204" pitchFamily="34" charset="0"/>
              </a:rPr>
              <a:t>tokenp</a:t>
            </a:r>
            <a:r>
              <a:rPr lang="en-US" sz="1800" b="1" dirty="0">
                <a:effectLst/>
                <a:latin typeface="Consolas" panose="020B0609020204030204" pitchFamily="49" charset="0"/>
                <a:ea typeface="Aptos" panose="020B0004020202020204" pitchFamily="34" charset="0"/>
                <a:cs typeface="Aptos" panose="020B0004020202020204" pitchFamily="34" charset="0"/>
              </a:rPr>
              <a:t>);// TrapC frees original memory block, not p offset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a:t>
            </a:r>
          </a:p>
          <a:p>
            <a:endParaRPr lang="en-US" dirty="0"/>
          </a:p>
        </p:txBody>
      </p:sp>
    </p:spTree>
    <p:extLst>
      <p:ext uri="{BB962C8B-B14F-4D97-AF65-F5344CB8AC3E}">
        <p14:creationId xmlns:p14="http://schemas.microsoft.com/office/powerpoint/2010/main" val="282437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E9445-6D8F-46DC-3372-5F7CE71DA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29847-EFA1-ECD2-B1D4-B85428543200}"/>
              </a:ext>
            </a:extLst>
          </p:cNvPr>
          <p:cNvSpPr>
            <a:spLocks noGrp="1"/>
          </p:cNvSpPr>
          <p:nvPr>
            <p:ph type="title"/>
          </p:nvPr>
        </p:nvSpPr>
        <p:spPr>
          <a:xfrm>
            <a:off x="838200" y="365125"/>
            <a:ext cx="11035352" cy="1325563"/>
          </a:xfrm>
        </p:spPr>
        <p:txBody>
          <a:bodyPr>
            <a:normAutofit/>
          </a:bodyPr>
          <a:lstStyle/>
          <a:p>
            <a:r>
              <a:rPr lang="en-US" sz="4000" b="1" dirty="0" err="1">
                <a:latin typeface="Arial" panose="020B0604020202020204" pitchFamily="34" charset="0"/>
                <a:cs typeface="Arial" panose="020B0604020202020204" pitchFamily="34" charset="0"/>
              </a:rPr>
              <a:t>Castplate</a:t>
            </a:r>
            <a:r>
              <a:rPr lang="en-US" sz="4000" b="1" dirty="0">
                <a:latin typeface="Arial" panose="020B0604020202020204" pitchFamily="34" charset="0"/>
                <a:cs typeface="Arial" panose="020B0604020202020204" pitchFamily="34" charset="0"/>
              </a:rPr>
              <a:t> Container like C++ STL &lt;vector&gt;</a:t>
            </a:r>
          </a:p>
        </p:txBody>
      </p:sp>
      <p:sp>
        <p:nvSpPr>
          <p:cNvPr id="3" name="Content Placeholder 2">
            <a:extLst>
              <a:ext uri="{FF2B5EF4-FFF2-40B4-BE49-F238E27FC236}">
                <a16:creationId xmlns:a16="http://schemas.microsoft.com/office/drawing/2014/main" id="{FE3A6B70-9F56-7BF6-142F-946884E92052}"/>
              </a:ext>
            </a:extLst>
          </p:cNvPr>
          <p:cNvSpPr>
            <a:spLocks noGrp="1"/>
          </p:cNvSpPr>
          <p:nvPr>
            <p:ph idx="1"/>
          </p:nvPr>
        </p:nvSpPr>
        <p:spPr>
          <a:xfrm>
            <a:off x="838200" y="1398896"/>
            <a:ext cx="10515600" cy="4778067"/>
          </a:xfrm>
        </p:spPr>
        <p:txBody>
          <a:bodyPr>
            <a:noAutofit/>
          </a:bodyPr>
          <a:lstStyle/>
          <a:p>
            <a:pPr marL="0" marR="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 test_vector.tc</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#include &lt;vector&gt;</a:t>
            </a:r>
            <a:br>
              <a:rPr lang="en-US" sz="1800" b="1" dirty="0">
                <a:effectLst/>
                <a:latin typeface="Consolas" panose="020B0609020204030204" pitchFamily="49" charset="0"/>
                <a:ea typeface="Aptos" panose="020B0004020202020204" pitchFamily="34" charset="0"/>
                <a:cs typeface="Aptos" panose="020B0004020202020204" pitchFamily="34" charset="0"/>
              </a:rPr>
            </a:b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int main()</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vector&lt;int&gt; v = malloc(2*</a:t>
            </a:r>
            <a:r>
              <a:rPr lang="en-US" sz="1800" b="1" dirty="0" err="1">
                <a:effectLst/>
                <a:latin typeface="Consolas" panose="020B0609020204030204" pitchFamily="49" charset="0"/>
                <a:ea typeface="Aptos" panose="020B0004020202020204" pitchFamily="34" charset="0"/>
                <a:cs typeface="Aptos" panose="020B0004020202020204" pitchFamily="34" charset="0"/>
              </a:rPr>
              <a:t>sizeof</a:t>
            </a:r>
            <a:r>
              <a:rPr lang="en-US" sz="1800" b="1" dirty="0">
                <a:effectLst/>
                <a:latin typeface="Consolas" panose="020B0609020204030204" pitchFamily="49" charset="0"/>
                <a:ea typeface="Aptos" panose="020B0004020202020204" pitchFamily="34" charset="0"/>
                <a:cs typeface="Aptos" panose="020B0004020202020204" pitchFamily="34" charset="0"/>
              </a:rPr>
              <a:t>(int));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v[0] = 1;</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v[1] = 2;</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v.push_back</a:t>
            </a:r>
            <a:r>
              <a:rPr lang="en-US" sz="1800" b="1" dirty="0">
                <a:effectLst/>
                <a:latin typeface="Consolas" panose="020B0609020204030204" pitchFamily="49" charset="0"/>
                <a:ea typeface="Aptos" panose="020B0004020202020204" pitchFamily="34" charset="0"/>
                <a:cs typeface="Aptos" panose="020B0004020202020204" pitchFamily="34" charset="0"/>
              </a:rPr>
              <a:t>(3);// linker sees: vector* </a:t>
            </a:r>
            <a:r>
              <a:rPr lang="en-US" sz="1800" b="1" dirty="0" err="1">
                <a:effectLst/>
                <a:latin typeface="Consolas" panose="020B0609020204030204" pitchFamily="49" charset="0"/>
                <a:ea typeface="Aptos" panose="020B0004020202020204" pitchFamily="34" charset="0"/>
                <a:cs typeface="Aptos" panose="020B0004020202020204" pitchFamily="34" charset="0"/>
              </a:rPr>
              <a:t>vector_push_back</a:t>
            </a:r>
            <a:r>
              <a:rPr lang="en-US" sz="1800" b="1" dirty="0">
                <a:effectLst/>
                <a:latin typeface="Consolas" panose="020B0609020204030204" pitchFamily="49" charset="0"/>
                <a:ea typeface="Aptos" panose="020B0004020202020204" pitchFamily="34" charset="0"/>
                <a:cs typeface="Aptos" panose="020B0004020202020204" pitchFamily="34" charset="0"/>
              </a:rPr>
              <a:t>(vector* </a:t>
            </a:r>
            <a:r>
              <a:rPr lang="en-US" sz="1800" b="1" dirty="0" err="1">
                <a:latin typeface="Consolas" panose="020B0609020204030204" pitchFamily="49" charset="0"/>
                <a:ea typeface="Aptos" panose="020B0004020202020204" pitchFamily="34" charset="0"/>
                <a:cs typeface="Aptos" panose="020B0004020202020204" pitchFamily="34" charset="0"/>
              </a:rPr>
              <a:t>v</a:t>
            </a:r>
            <a:r>
              <a:rPr lang="en-US" sz="1800" b="1" dirty="0" err="1">
                <a:effectLst/>
                <a:latin typeface="Consolas" panose="020B0609020204030204" pitchFamily="49" charset="0"/>
                <a:ea typeface="Aptos" panose="020B0004020202020204" pitchFamily="34" charset="0"/>
                <a:cs typeface="Aptos" panose="020B0004020202020204" pitchFamily="34" charset="0"/>
              </a:rPr>
              <a:t>,int</a:t>
            </a:r>
            <a:r>
              <a:rPr lang="en-US" sz="1800" b="1" dirty="0">
                <a:effectLst/>
                <a:latin typeface="Consolas" panose="020B0609020204030204" pitchFamily="49" charset="0"/>
                <a:ea typeface="Aptos" panose="020B0004020202020204" pitchFamily="34" charset="0"/>
                <a:cs typeface="Aptos" panose="020B0004020202020204" pitchFamily="34" charset="0"/>
              </a:rPr>
              <a:t> x)</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a:latin typeface="Consolas" panose="020B0609020204030204" pitchFamily="49" charset="0"/>
                <a:ea typeface="Aptos" panose="020B0004020202020204" pitchFamily="34" charset="0"/>
                <a:cs typeface="Aptos" panose="020B0004020202020204" pitchFamily="34" charset="0"/>
              </a:rPr>
              <a:t>v</a:t>
            </a:r>
            <a:r>
              <a:rPr lang="en-US" sz="1800" b="1" dirty="0">
                <a:effectLst/>
                <a:latin typeface="Consolas" panose="020B0609020204030204" pitchFamily="49" charset="0"/>
                <a:ea typeface="Aptos" panose="020B0004020202020204" pitchFamily="34" charset="0"/>
                <a:cs typeface="Aptos" panose="020B0004020202020204" pitchFamily="34" charset="0"/>
              </a:rPr>
              <a:t> &lt;&lt; 4;// alias of </a:t>
            </a:r>
            <a:r>
              <a:rPr lang="en-US" sz="1800" b="1" dirty="0" err="1">
                <a:effectLst/>
                <a:latin typeface="Consolas" panose="020B0609020204030204" pitchFamily="49" charset="0"/>
                <a:ea typeface="Aptos" panose="020B0004020202020204" pitchFamily="34" charset="0"/>
                <a:cs typeface="Aptos" panose="020B0004020202020204" pitchFamily="34" charset="0"/>
              </a:rPr>
              <a:t>push_back</a:t>
            </a:r>
            <a:r>
              <a:rPr lang="en-US" sz="1800" b="1" dirty="0">
                <a:effectLst/>
                <a:latin typeface="Consolas" panose="020B0609020204030204" pitchFamily="49" charset="0"/>
                <a:ea typeface="Aptos" panose="020B0004020202020204" pitchFamily="34" charset="0"/>
                <a:cs typeface="Aptos" panose="020B0004020202020204" pitchFamily="34" charset="0"/>
              </a:rPr>
              <a: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printf</a:t>
            </a:r>
            <a:r>
              <a:rPr lang="en-US" sz="1800" b="1" dirty="0">
                <a:effectLst/>
                <a:latin typeface="Consolas" panose="020B0609020204030204" pitchFamily="49" charset="0"/>
                <a:ea typeface="Aptos" panose="020B0004020202020204" pitchFamily="34" charset="0"/>
                <a:cs typeface="Aptos" panose="020B0004020202020204" pitchFamily="34" charset="0"/>
              </a:rPr>
              <a:t>(“%{}\</a:t>
            </a:r>
            <a:r>
              <a:rPr lang="en-US" sz="1800" b="1" dirty="0" err="1">
                <a:effectLst/>
                <a:latin typeface="Consolas" panose="020B0609020204030204" pitchFamily="49" charset="0"/>
                <a:ea typeface="Aptos" panose="020B0004020202020204" pitchFamily="34" charset="0"/>
                <a:cs typeface="Aptos" panose="020B0004020202020204" pitchFamily="34" charset="0"/>
              </a:rPr>
              <a:t>n",v</a:t>
            </a:r>
            <a:r>
              <a:rPr lang="en-US" sz="1800" b="1" dirty="0">
                <a:effectLst/>
                <a:latin typeface="Consolas" panose="020B0609020204030204" pitchFamily="49" charset="0"/>
                <a:ea typeface="Aptos" panose="020B0004020202020204" pitchFamily="34" charset="0"/>
                <a:cs typeface="Aptos" panose="020B0004020202020204" pitchFamily="34" charset="0"/>
              </a:rPr>
              <a: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return 0;</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a:t>
            </a:r>
          </a:p>
          <a:p>
            <a:pPr marL="0" marR="0" indent="0">
              <a:spcBef>
                <a:spcPts val="900"/>
              </a:spcBef>
              <a:spcAft>
                <a:spcPts val="9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output:</a:t>
            </a:r>
          </a:p>
          <a:p>
            <a:pPr marL="0" marR="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    1 2 3 4</a:t>
            </a:r>
            <a:endParaRPr lang="en-US" sz="1800" b="1" dirty="0">
              <a:latin typeface="Consolas" panose="020B0609020204030204" pitchFamily="49" charset="0"/>
            </a:endParaRPr>
          </a:p>
        </p:txBody>
      </p:sp>
    </p:spTree>
    <p:extLst>
      <p:ext uri="{BB962C8B-B14F-4D97-AF65-F5344CB8AC3E}">
        <p14:creationId xmlns:p14="http://schemas.microsoft.com/office/powerpoint/2010/main" val="377195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8251-3AFE-F16A-D841-3F8B43B7B5DA}"/>
              </a:ext>
            </a:extLst>
          </p:cNvPr>
          <p:cNvSpPr>
            <a:spLocks noGrp="1"/>
          </p:cNvSpPr>
          <p:nvPr>
            <p:ph type="title"/>
          </p:nvPr>
        </p:nvSpPr>
        <p:spPr>
          <a:xfrm>
            <a:off x="838200" y="365125"/>
            <a:ext cx="11035352" cy="1325563"/>
          </a:xfrm>
        </p:spPr>
        <p:txBody>
          <a:bodyPr>
            <a:normAutofit/>
          </a:bodyPr>
          <a:lstStyle/>
          <a:p>
            <a:r>
              <a:rPr lang="en-US" sz="3600" b="1" dirty="0" err="1">
                <a:latin typeface="Arial" panose="020B0604020202020204" pitchFamily="34" charset="0"/>
                <a:cs typeface="Arial" panose="020B0604020202020204" pitchFamily="34" charset="0"/>
              </a:rPr>
              <a:t>Castplate</a:t>
            </a:r>
            <a:r>
              <a:rPr lang="en-US" sz="3600" b="1" dirty="0">
                <a:latin typeface="Arial" panose="020B0604020202020204" pitchFamily="34" charset="0"/>
                <a:cs typeface="Arial" panose="020B0604020202020204" pitchFamily="34" charset="0"/>
              </a:rPr>
              <a:t> &lt;vector&gt; Container Implementation</a:t>
            </a:r>
          </a:p>
        </p:txBody>
      </p:sp>
      <p:sp>
        <p:nvSpPr>
          <p:cNvPr id="3" name="Content Placeholder 2">
            <a:extLst>
              <a:ext uri="{FF2B5EF4-FFF2-40B4-BE49-F238E27FC236}">
                <a16:creationId xmlns:a16="http://schemas.microsoft.com/office/drawing/2014/main" id="{11698C74-0EF9-469B-39C3-B749C5EE3058}"/>
              </a:ext>
            </a:extLst>
          </p:cNvPr>
          <p:cNvSpPr>
            <a:spLocks noGrp="1"/>
          </p:cNvSpPr>
          <p:nvPr>
            <p:ph idx="1"/>
          </p:nvPr>
        </p:nvSpPr>
        <p:spPr>
          <a:xfrm>
            <a:off x="838200" y="1398896"/>
            <a:ext cx="10515600" cy="4778067"/>
          </a:xfrm>
        </p:spPr>
        <p:txBody>
          <a:bodyPr>
            <a:noAutofit/>
          </a:bodyPr>
          <a:lstStyle/>
          <a:p>
            <a:pPr marL="0" marR="0" indent="0">
              <a:spcAft>
                <a:spcPts val="1000"/>
              </a:spcAft>
              <a:buNone/>
            </a:pPr>
            <a:r>
              <a:rPr lang="en-US" sz="1600" b="1" dirty="0">
                <a:effectLst/>
                <a:latin typeface="Consolas" panose="020B0609020204030204" pitchFamily="49" charset="0"/>
                <a:ea typeface="Aptos" panose="020B0004020202020204" pitchFamily="34" charset="0"/>
                <a:cs typeface="Aptos" panose="020B0004020202020204" pitchFamily="34" charset="0"/>
              </a:rPr>
              <a:t>// vector</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#include &lt;</a:t>
            </a:r>
            <a:r>
              <a:rPr lang="en-US" sz="1600" b="1" dirty="0" err="1">
                <a:effectLst/>
                <a:latin typeface="Consolas" panose="020B0609020204030204" pitchFamily="49" charset="0"/>
                <a:ea typeface="Aptos" panose="020B0004020202020204" pitchFamily="34" charset="0"/>
                <a:cs typeface="Aptos" panose="020B0004020202020204" pitchFamily="34" charset="0"/>
              </a:rPr>
              <a:t>stdio.h</a:t>
            </a:r>
            <a:r>
              <a:rPr lang="en-US" sz="1600" b="1" dirty="0">
                <a:effectLst/>
                <a:latin typeface="Consolas" panose="020B0609020204030204" pitchFamily="49" charset="0"/>
                <a:ea typeface="Aptos" panose="020B0004020202020204" pitchFamily="34" charset="0"/>
                <a:cs typeface="Aptos" panose="020B0004020202020204" pitchFamily="34" charset="0"/>
              </a:rPr>
              <a:t>&gt;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#include &lt;</a:t>
            </a:r>
            <a:r>
              <a:rPr lang="en-US" sz="1600" b="1" dirty="0" err="1">
                <a:effectLst/>
                <a:latin typeface="Consolas" panose="020B0609020204030204" pitchFamily="49" charset="0"/>
                <a:ea typeface="Aptos" panose="020B0004020202020204" pitchFamily="34" charset="0"/>
                <a:cs typeface="Aptos" panose="020B0004020202020204" pitchFamily="34" charset="0"/>
              </a:rPr>
              <a:t>sstream</a:t>
            </a:r>
            <a:r>
              <a:rPr lang="en-US" sz="1600" b="1" dirty="0">
                <a:effectLst/>
                <a:latin typeface="Consolas" panose="020B0609020204030204" pitchFamily="49" charset="0"/>
                <a:ea typeface="Aptos" panose="020B0004020202020204" pitchFamily="34" charset="0"/>
                <a:cs typeface="Aptos" panose="020B0004020202020204" pitchFamily="34" charset="0"/>
              </a:rPr>
              <a:t>&gt;</a:t>
            </a:r>
            <a:br>
              <a:rPr lang="en-US" sz="1600" b="1" dirty="0">
                <a:effectLst/>
                <a:latin typeface="Consolas" panose="020B0609020204030204" pitchFamily="49" charset="0"/>
                <a:ea typeface="Aptos" panose="020B0004020202020204" pitchFamily="34" charset="0"/>
                <a:cs typeface="Aptos" panose="020B0004020202020204" pitchFamily="34" charset="0"/>
              </a:rPr>
            </a:b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struct vector</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void* data alias vector;// alias makes vector[0] the same as </a:t>
            </a:r>
            <a:r>
              <a:rPr lang="en-US" sz="1600" b="1" dirty="0" err="1">
                <a:effectLst/>
                <a:latin typeface="Consolas" panose="020B0609020204030204" pitchFamily="49" charset="0"/>
                <a:ea typeface="Aptos" panose="020B0004020202020204" pitchFamily="34" charset="0"/>
                <a:cs typeface="Aptos" panose="020B0004020202020204" pitchFamily="34" charset="0"/>
              </a:rPr>
              <a:t>vector.data</a:t>
            </a:r>
            <a:r>
              <a:rPr lang="en-US" sz="1600" b="1" dirty="0">
                <a:effectLst/>
                <a:latin typeface="Consolas" panose="020B0609020204030204" pitchFamily="49" charset="0"/>
                <a:ea typeface="Aptos" panose="020B0004020202020204" pitchFamily="34" charset="0"/>
                <a:cs typeface="Aptos" panose="020B0004020202020204" pitchFamily="34" charset="0"/>
              </a:rPr>
              <a:t>[0]</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void* </a:t>
            </a:r>
            <a:r>
              <a:rPr lang="en-US" sz="1600" b="1" dirty="0" err="1">
                <a:effectLst/>
                <a:latin typeface="Consolas" panose="020B0609020204030204" pitchFamily="49" charset="0"/>
                <a:ea typeface="Aptos" panose="020B0004020202020204" pitchFamily="34" charset="0"/>
                <a:cs typeface="Aptos" panose="020B0004020202020204" pitchFamily="34" charset="0"/>
              </a:rPr>
              <a:t>push_back</a:t>
            </a:r>
            <a:r>
              <a:rPr lang="en-US" sz="1600" b="1" dirty="0">
                <a:effectLst/>
                <a:latin typeface="Consolas" panose="020B0609020204030204" pitchFamily="49" charset="0"/>
                <a:ea typeface="Aptos" panose="020B0004020202020204" pitchFamily="34" charset="0"/>
                <a:cs typeface="Aptos" panose="020B0004020202020204" pitchFamily="34" charset="0"/>
              </a:rPr>
              <a:t>(void x) alias &lt;&lt; // let &lt;&lt; be the same as </a:t>
            </a:r>
            <a:r>
              <a:rPr lang="en-US" sz="1600" b="1" dirty="0" err="1">
                <a:effectLst/>
                <a:latin typeface="Consolas" panose="020B0609020204030204" pitchFamily="49" charset="0"/>
                <a:ea typeface="Aptos" panose="020B0004020202020204" pitchFamily="34" charset="0"/>
                <a:cs typeface="Aptos" panose="020B0004020202020204" pitchFamily="34" charset="0"/>
              </a:rPr>
              <a:t>vector.push_back</a:t>
            </a:r>
            <a:r>
              <a:rPr lang="en-US" sz="1600" b="1" dirty="0">
                <a:effectLst/>
                <a:latin typeface="Consolas" panose="020B0609020204030204" pitchFamily="49" charset="0"/>
                <a:ea typeface="Aptos" panose="020B0004020202020204" pitchFamily="34" charset="0"/>
                <a:cs typeface="Aptos" panose="020B0004020202020204" pitchFamily="34" charset="0"/>
              </a:rPr>
              <a: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   void* temp = data;// void acts like '</a:t>
            </a:r>
            <a:r>
              <a:rPr lang="en-US" sz="1600" b="1" dirty="0" err="1">
                <a:effectLst/>
                <a:latin typeface="Consolas" panose="020B0609020204030204" pitchFamily="49" charset="0"/>
                <a:ea typeface="Aptos" panose="020B0004020202020204" pitchFamily="34" charset="0"/>
                <a:cs typeface="Aptos" panose="020B0004020202020204" pitchFamily="34" charset="0"/>
              </a:rPr>
              <a:t>typename</a:t>
            </a:r>
            <a:r>
              <a:rPr lang="en-US" sz="1600" b="1" dirty="0">
                <a:effectLst/>
                <a:latin typeface="Consolas" panose="020B0609020204030204" pitchFamily="49" charset="0"/>
                <a:ea typeface="Aptos" panose="020B0004020202020204" pitchFamily="34" charset="0"/>
                <a:cs typeface="Aptos" panose="020B0004020202020204" pitchFamily="34" charset="0"/>
              </a:rPr>
              <a:t> T' of a C++ template</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data = new void[</a:t>
            </a:r>
            <a:r>
              <a:rPr lang="en-US" sz="1600" b="1" dirty="0" err="1">
                <a:effectLst/>
                <a:latin typeface="Consolas" panose="020B0609020204030204" pitchFamily="49" charset="0"/>
                <a:ea typeface="Aptos" panose="020B0004020202020204" pitchFamily="34" charset="0"/>
                <a:cs typeface="Aptos" panose="020B0004020202020204" pitchFamily="34" charset="0"/>
              </a:rPr>
              <a:t>countof</a:t>
            </a:r>
            <a:r>
              <a:rPr lang="en-US" sz="1600" b="1" dirty="0">
                <a:effectLst/>
                <a:latin typeface="Consolas" panose="020B0609020204030204" pitchFamily="49" charset="0"/>
                <a:ea typeface="Aptos" panose="020B0004020202020204" pitchFamily="34" charset="0"/>
                <a:cs typeface="Aptos" panose="020B0004020202020204" pitchFamily="34" charset="0"/>
              </a:rPr>
              <a:t>(temp)+1];// </a:t>
            </a:r>
            <a:r>
              <a:rPr lang="en-US" sz="1600" b="1" dirty="0" err="1">
                <a:effectLst/>
                <a:latin typeface="Consolas" panose="020B0609020204030204" pitchFamily="49" charset="0"/>
                <a:ea typeface="Aptos" panose="020B0004020202020204" pitchFamily="34" charset="0"/>
                <a:cs typeface="Aptos" panose="020B0004020202020204" pitchFamily="34" charset="0"/>
              </a:rPr>
              <a:t>countof</a:t>
            </a:r>
            <a:r>
              <a:rPr lang="en-US" sz="1600" b="1" dirty="0">
                <a:effectLst/>
                <a:latin typeface="Consolas" panose="020B0609020204030204" pitchFamily="49" charset="0"/>
                <a:ea typeface="Aptos" panose="020B0004020202020204" pitchFamily="34" charset="0"/>
                <a:cs typeface="Aptos" panose="020B0004020202020204" pitchFamily="34" charset="0"/>
              </a:rPr>
              <a:t> elements, from </a:t>
            </a:r>
            <a:r>
              <a:rPr lang="en-US" sz="1600" b="1" dirty="0" err="1">
                <a:effectLst/>
                <a:latin typeface="Consolas" panose="020B0609020204030204" pitchFamily="49" charset="0"/>
                <a:ea typeface="Aptos" panose="020B0004020202020204" pitchFamily="34" charset="0"/>
                <a:cs typeface="Aptos" panose="020B0004020202020204" pitchFamily="34" charset="0"/>
              </a:rPr>
              <a:t>type_info</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*data = *temp;// copy contents of temp, except for last element still null</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a:t>
            </a:r>
            <a:r>
              <a:rPr lang="en-US" sz="1600" b="1" dirty="0" err="1">
                <a:effectLst/>
                <a:latin typeface="Consolas" panose="020B0609020204030204" pitchFamily="49" charset="0"/>
                <a:ea typeface="Aptos" panose="020B0004020202020204" pitchFamily="34" charset="0"/>
                <a:cs typeface="Aptos" panose="020B0004020202020204" pitchFamily="34" charset="0"/>
              </a:rPr>
              <a:t>lastof</a:t>
            </a:r>
            <a:r>
              <a:rPr lang="en-US" sz="1600" b="1" dirty="0">
                <a:effectLst/>
                <a:latin typeface="Consolas" panose="020B0609020204030204" pitchFamily="49" charset="0"/>
                <a:ea typeface="Aptos" panose="020B0004020202020204" pitchFamily="34" charset="0"/>
                <a:cs typeface="Aptos" panose="020B0004020202020204" pitchFamily="34" charset="0"/>
              </a:rPr>
              <a:t>(data) = x;// copy x into last element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return alias;// TrapC has no C++ 'this’</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string </a:t>
            </a:r>
            <a:r>
              <a:rPr lang="en-US" sz="1600" b="1" dirty="0" err="1">
                <a:effectLst/>
                <a:latin typeface="Consolas" panose="020B0609020204030204" pitchFamily="49" charset="0"/>
                <a:ea typeface="Aptos" panose="020B0004020202020204" pitchFamily="34" charset="0"/>
                <a:cs typeface="Aptos" panose="020B0004020202020204" pitchFamily="34" charset="0"/>
              </a:rPr>
              <a:t>sprintf</a:t>
            </a:r>
            <a:r>
              <a:rPr lang="en-US" sz="1600" b="1" dirty="0">
                <a:effectLst/>
                <a:latin typeface="Consolas" panose="020B0609020204030204" pitchFamily="49" charset="0"/>
                <a:ea typeface="Aptos" panose="020B0004020202020204" pitchFamily="34" charset="0"/>
                <a:cs typeface="Aptos" panose="020B0004020202020204" pitchFamily="34" charset="0"/>
              </a:rPr>
              <a: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   </a:t>
            </a:r>
            <a:r>
              <a:rPr lang="en-US" sz="1600" b="1" dirty="0" err="1">
                <a:effectLst/>
                <a:latin typeface="Consolas" panose="020B0609020204030204" pitchFamily="49" charset="0"/>
                <a:ea typeface="Aptos" panose="020B0004020202020204" pitchFamily="34" charset="0"/>
                <a:cs typeface="Aptos" panose="020B0004020202020204" pitchFamily="34" charset="0"/>
              </a:rPr>
              <a:t>stringstream</a:t>
            </a:r>
            <a:r>
              <a:rPr lang="en-US" sz="1600" b="1" dirty="0">
                <a:effectLst/>
                <a:latin typeface="Consolas" panose="020B0609020204030204" pitchFamily="49" charset="0"/>
                <a:ea typeface="Aptos" panose="020B0004020202020204" pitchFamily="34" charset="0"/>
                <a:cs typeface="Aptos" panose="020B0004020202020204" pitchFamily="34" charset="0"/>
              </a:rPr>
              <a:t> ss;</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for(int i:data)</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  s</a:t>
            </a:r>
            <a:r>
              <a:rPr lang="en-US" sz="1600" b="1" dirty="0">
                <a:latin typeface="Consolas" panose="020B0609020204030204" pitchFamily="49" charset="0"/>
                <a:ea typeface="Aptos" panose="020B0004020202020204" pitchFamily="34" charset="0"/>
                <a:cs typeface="Aptos" panose="020B0004020202020204" pitchFamily="34" charset="0"/>
              </a:rPr>
              <a:t>s &lt;&lt; data[</a:t>
            </a:r>
            <a:r>
              <a:rPr lang="en-US" sz="1600" b="1" dirty="0" err="1">
                <a:latin typeface="Consolas" panose="020B0609020204030204" pitchFamily="49" charset="0"/>
                <a:ea typeface="Aptos" panose="020B0004020202020204" pitchFamily="34" charset="0"/>
                <a:cs typeface="Aptos" panose="020B0004020202020204" pitchFamily="34" charset="0"/>
              </a:rPr>
              <a:t>i</a:t>
            </a:r>
            <a:r>
              <a:rPr lang="en-US" sz="1600" b="1" dirty="0">
                <a:latin typeface="Consolas" panose="020B0609020204030204" pitchFamily="49" charset="0"/>
                <a:ea typeface="Aptos" panose="020B0004020202020204" pitchFamily="34" charset="0"/>
                <a:cs typeface="Aptos" panose="020B0004020202020204" pitchFamily="34" charset="0"/>
              </a:rPr>
              <a:t>] &lt;&lt; " ";</a:t>
            </a:r>
            <a:br>
              <a:rPr lang="en-US" sz="1600" b="1" dirty="0">
                <a:latin typeface="Consolas" panose="020B0609020204030204" pitchFamily="49" charset="0"/>
                <a:ea typeface="Aptos" panose="020B0004020202020204" pitchFamily="34" charset="0"/>
                <a:cs typeface="Aptos" panose="020B0004020202020204" pitchFamily="34" charset="0"/>
              </a:rPr>
            </a:br>
            <a:r>
              <a:rPr lang="en-US" sz="1600" b="1" dirty="0">
                <a:latin typeface="Consolas" panose="020B0609020204030204" pitchFamily="49" charset="0"/>
                <a:ea typeface="Aptos" panose="020B0004020202020204" pitchFamily="34" charset="0"/>
                <a:cs typeface="Aptos" panose="020B0004020202020204" pitchFamily="34" charset="0"/>
              </a:rPr>
              <a:t>     </a:t>
            </a:r>
            <a:r>
              <a:rPr lang="en-US" sz="1600" b="1" dirty="0">
                <a:effectLst/>
                <a:latin typeface="Consolas" panose="020B0609020204030204" pitchFamily="49" charset="0"/>
                <a:ea typeface="Aptos" panose="020B0004020202020204" pitchFamily="34" charset="0"/>
                <a:cs typeface="Aptos" panose="020B0004020202020204" pitchFamily="34" charset="0"/>
              </a:rPr>
              <a:t>   }</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return </a:t>
            </a:r>
            <a:r>
              <a:rPr lang="en-US" sz="1600" b="1" dirty="0" err="1">
                <a:effectLst/>
                <a:latin typeface="Consolas" panose="020B0609020204030204" pitchFamily="49" charset="0"/>
                <a:ea typeface="Aptos" panose="020B0004020202020204" pitchFamily="34" charset="0"/>
                <a:cs typeface="Aptos" panose="020B0004020202020204" pitchFamily="34" charset="0"/>
              </a:rPr>
              <a:t>ss.s</a:t>
            </a:r>
            <a:r>
              <a:rPr lang="en-US" sz="1600" b="1" dirty="0" err="1">
                <a:latin typeface="Consolas" panose="020B0609020204030204" pitchFamily="49" charset="0"/>
                <a:ea typeface="Aptos" panose="020B0004020202020204" pitchFamily="34" charset="0"/>
                <a:cs typeface="Aptos" panose="020B0004020202020204" pitchFamily="34" charset="0"/>
              </a:rPr>
              <a:t>tr</a:t>
            </a:r>
            <a:r>
              <a:rPr lang="en-US" sz="1600" b="1" dirty="0">
                <a:latin typeface="Consolas" panose="020B0609020204030204" pitchFamily="49" charset="0"/>
                <a:ea typeface="Aptos" panose="020B0004020202020204" pitchFamily="34" charset="0"/>
                <a:cs typeface="Aptos" panose="020B0004020202020204" pitchFamily="34" charset="0"/>
              </a:rPr>
              <a:t>();</a:t>
            </a:r>
            <a:br>
              <a:rPr lang="en-US" sz="1600" b="1" dirty="0">
                <a:latin typeface="Consolas" panose="020B0609020204030204" pitchFamily="49" charset="0"/>
                <a:ea typeface="Aptos" panose="020B0004020202020204" pitchFamily="34" charset="0"/>
                <a:cs typeface="Aptos" panose="020B0004020202020204" pitchFamily="34" charset="0"/>
              </a:rPr>
            </a:br>
            <a:r>
              <a:rPr lang="en-US" sz="1600" b="1" dirty="0">
                <a:latin typeface="Consolas" panose="020B0609020204030204" pitchFamily="49" charset="0"/>
                <a:ea typeface="Aptos" panose="020B0004020202020204" pitchFamily="34" charset="0"/>
                <a:cs typeface="Aptos" panose="020B0004020202020204" pitchFamily="34" charset="0"/>
              </a:rPr>
              <a:t>    }</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a:t>
            </a:r>
            <a:br>
              <a:rPr lang="en-US" sz="1600" b="1" dirty="0">
                <a:effectLst/>
                <a:latin typeface="Consolas" panose="020B0609020204030204" pitchFamily="49" charset="0"/>
                <a:ea typeface="Aptos" panose="020B0004020202020204" pitchFamily="34" charset="0"/>
                <a:cs typeface="Aptos" panose="020B0004020202020204" pitchFamily="34" charset="0"/>
              </a:rPr>
            </a:br>
            <a:endParaRPr lang="en-US" sz="1600" b="1" dirty="0">
              <a:latin typeface="Consolas" panose="020B0609020204030204" pitchFamily="49" charset="0"/>
            </a:endParaRPr>
          </a:p>
        </p:txBody>
      </p:sp>
    </p:spTree>
    <p:extLst>
      <p:ext uri="{BB962C8B-B14F-4D97-AF65-F5344CB8AC3E}">
        <p14:creationId xmlns:p14="http://schemas.microsoft.com/office/powerpoint/2010/main" val="380394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20AAA-8B90-3A3E-5106-BBF00BCCD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F2FED-A787-3E60-6086-8DEA2279D8A4}"/>
              </a:ext>
            </a:extLst>
          </p:cNvPr>
          <p:cNvSpPr>
            <a:spLocks noGrp="1"/>
          </p:cNvSpPr>
          <p:nvPr>
            <p:ph type="title"/>
          </p:nvPr>
        </p:nvSpPr>
        <p:spPr>
          <a:xfrm>
            <a:off x="838200" y="365125"/>
            <a:ext cx="11035352" cy="1325563"/>
          </a:xfrm>
        </p:spPr>
        <p:txBody>
          <a:bodyPr>
            <a:normAutofit/>
          </a:bodyPr>
          <a:lstStyle/>
          <a:p>
            <a:r>
              <a:rPr lang="en-US" sz="4400" b="1" dirty="0" err="1">
                <a:latin typeface="Arial" panose="020B0604020202020204" pitchFamily="34" charset="0"/>
                <a:cs typeface="Arial" panose="020B0604020202020204" pitchFamily="34" charset="0"/>
              </a:rPr>
              <a:t>Castplate</a:t>
            </a:r>
            <a:r>
              <a:rPr lang="en-US" sz="4400" b="1" dirty="0">
                <a:latin typeface="Arial" panose="020B0604020202020204" pitchFamily="34" charset="0"/>
                <a:cs typeface="Arial" panose="020B0604020202020204" pitchFamily="34" charset="0"/>
              </a:rPr>
              <a:t> Container like C++ STL &lt;list&gt;</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9CB14D-ECEB-7332-7D18-F60DA9E59D42}"/>
              </a:ext>
            </a:extLst>
          </p:cNvPr>
          <p:cNvSpPr>
            <a:spLocks noGrp="1"/>
          </p:cNvSpPr>
          <p:nvPr>
            <p:ph idx="1"/>
          </p:nvPr>
        </p:nvSpPr>
        <p:spPr>
          <a:xfrm>
            <a:off x="838200" y="1439839"/>
            <a:ext cx="10515600" cy="5233916"/>
          </a:xfrm>
        </p:spPr>
        <p:txBody>
          <a:bodyPr>
            <a:noAutofit/>
          </a:bodyPr>
          <a:lstStyle/>
          <a:p>
            <a:pPr marL="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 list_test.tc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#include &lt;list&gt;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#include &lt;</a:t>
            </a:r>
            <a:r>
              <a:rPr lang="en-US" sz="1800" b="1" dirty="0" err="1">
                <a:effectLst/>
                <a:latin typeface="Consolas" panose="020B0609020204030204" pitchFamily="49" charset="0"/>
                <a:ea typeface="Aptos" panose="020B0004020202020204" pitchFamily="34" charset="0"/>
                <a:cs typeface="Aptos" panose="020B0004020202020204" pitchFamily="34" charset="0"/>
              </a:rPr>
              <a:t>stdio.h</a:t>
            </a:r>
            <a:r>
              <a:rPr lang="en-US" sz="1800" b="1" dirty="0">
                <a:effectLst/>
                <a:latin typeface="Consolas" panose="020B0609020204030204" pitchFamily="49" charset="0"/>
                <a:ea typeface="Aptos" panose="020B0004020202020204" pitchFamily="34" charset="0"/>
                <a:cs typeface="Aptos" panose="020B0004020202020204" pitchFamily="34" charset="0"/>
              </a:rPr>
              <a:t>&gt; </a:t>
            </a:r>
            <a:br>
              <a:rPr lang="en-US" sz="1800" b="1" dirty="0">
                <a:effectLst/>
                <a:latin typeface="Consolas" panose="020B0609020204030204" pitchFamily="49" charset="0"/>
                <a:ea typeface="Aptos" panose="020B0004020202020204" pitchFamily="34" charset="0"/>
                <a:cs typeface="Aptos" panose="020B0004020202020204" pitchFamily="34" charset="0"/>
              </a:rPr>
            </a:b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int main()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list&lt;int&gt; numbers;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a:latin typeface="Consolas" panose="020B0609020204030204" pitchFamily="49" charset="0"/>
                <a:ea typeface="Aptos" panose="020B0004020202020204" pitchFamily="34" charset="0"/>
                <a:cs typeface="Aptos" panose="020B0004020202020204" pitchFamily="34" charset="0"/>
              </a:rPr>
              <a:t>while</a:t>
            </a:r>
            <a:r>
              <a:rPr lang="en-US" sz="1800" b="1" dirty="0">
                <a:effectLst/>
                <a:latin typeface="Consolas" panose="020B0609020204030204" pitchFamily="49" charset="0"/>
                <a:ea typeface="Aptos" panose="020B0004020202020204" pitchFamily="34" charset="0"/>
                <a:cs typeface="Aptos" panose="020B0004020202020204" pitchFamily="34" charset="0"/>
              </a:rPr>
              <a:t>(int </a:t>
            </a:r>
            <a:r>
              <a:rPr lang="en-US" sz="1800" b="1" dirty="0" err="1">
                <a:effectLst/>
                <a:latin typeface="Consolas" panose="020B0609020204030204" pitchFamily="49" charset="0"/>
                <a:ea typeface="Aptos" panose="020B0004020202020204" pitchFamily="34" charset="0"/>
                <a:cs typeface="Aptos" panose="020B0004020202020204" pitchFamily="34" charset="0"/>
              </a:rPr>
              <a:t>i</a:t>
            </a:r>
            <a:r>
              <a:rPr lang="en-US" sz="1800" b="1" dirty="0">
                <a:effectLst/>
                <a:latin typeface="Consolas" panose="020B0609020204030204" pitchFamily="49" charset="0"/>
                <a:ea typeface="Aptos" panose="020B0004020202020204" pitchFamily="34" charset="0"/>
                <a:cs typeface="Aptos" panose="020B0004020202020204" pitchFamily="34" charset="0"/>
              </a:rPr>
              <a:t> &lt; 5) //TrapC while-range loop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   numbers &lt;&lt; </a:t>
            </a:r>
            <a:r>
              <a:rPr lang="en-US" sz="1800" b="1" dirty="0" err="1">
                <a:effectLst/>
                <a:latin typeface="Consolas" panose="020B0609020204030204" pitchFamily="49" charset="0"/>
                <a:ea typeface="Aptos" panose="020B0004020202020204" pitchFamily="34" charset="0"/>
                <a:cs typeface="Aptos" panose="020B0004020202020204" pitchFamily="34" charset="0"/>
              </a:rPr>
              <a:t>i</a:t>
            </a:r>
            <a:r>
              <a:rPr lang="en-US" sz="1800" b="1" dirty="0">
                <a:effectLst/>
                <a:latin typeface="Consolas" panose="020B0609020204030204" pitchFamily="49" charset="0"/>
                <a:ea typeface="Aptos" panose="020B0004020202020204" pitchFamily="34" charset="0"/>
                <a:cs typeface="Aptos" panose="020B0004020202020204" pitchFamily="34" charset="0"/>
              </a:rPr>
              <a:t>++; // list as FIFO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br>
              <a:rPr lang="en-US" sz="1800" b="1" dirty="0">
                <a:latin typeface="Consolas" panose="020B0609020204030204" pitchFamily="49" charset="0"/>
                <a:ea typeface="Aptos" panose="020B0004020202020204" pitchFamily="34" charset="0"/>
                <a:cs typeface="Aptos" panose="020B0004020202020204" pitchFamily="34" charset="0"/>
              </a:rPr>
            </a:br>
            <a:r>
              <a:rPr lang="en-US" sz="1800" b="1" dirty="0">
                <a:latin typeface="Consolas" panose="020B0609020204030204" pitchFamily="49" charset="0"/>
                <a:ea typeface="Aptos" panose="020B0004020202020204" pitchFamily="34" charset="0"/>
                <a:cs typeface="Aptos" panose="020B0004020202020204" pitchFamily="34" charset="0"/>
              </a:rPr>
              <a:t>    while(numbers) </a:t>
            </a:r>
            <a:r>
              <a:rPr lang="en-US" sz="1800" b="1" dirty="0">
                <a:effectLst/>
                <a:latin typeface="Consolas" panose="020B0609020204030204" pitchFamily="49" charset="0"/>
                <a:ea typeface="Aptos" panose="020B0004020202020204" pitchFamily="34" charset="0"/>
                <a:cs typeface="Aptos" panose="020B0004020202020204" pitchFamily="34" charset="0"/>
              </a:rPr>
              <a:t>//TrapC while-iterate loop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latin typeface="Consolas" panose="020B0609020204030204" pitchFamily="49" charset="0"/>
                <a:ea typeface="Aptos" panose="020B0004020202020204" pitchFamily="34" charset="0"/>
                <a:cs typeface="Aptos" panose="020B0004020202020204" pitchFamily="34" charset="0"/>
              </a:rPr>
              <a:t>    {   </a:t>
            </a:r>
            <a:r>
              <a:rPr lang="en-US" sz="1800" b="1" dirty="0" err="1">
                <a:latin typeface="Consolas" panose="020B0609020204030204" pitchFamily="49" charset="0"/>
                <a:ea typeface="Aptos" panose="020B0004020202020204" pitchFamily="34" charset="0"/>
                <a:cs typeface="Aptos" panose="020B0004020202020204" pitchFamily="34" charset="0"/>
              </a:rPr>
              <a:t>printf</a:t>
            </a:r>
            <a:r>
              <a:rPr lang="en-US" sz="1800" b="1" dirty="0">
                <a:latin typeface="Consolas" panose="020B0609020204030204" pitchFamily="49" charset="0"/>
                <a:ea typeface="Aptos" panose="020B0004020202020204" pitchFamily="34" charset="0"/>
                <a:cs typeface="Aptos" panose="020B0004020202020204" pitchFamily="34" charset="0"/>
              </a:rPr>
              <a:t>("%{} ",numbers);</a:t>
            </a:r>
            <a:br>
              <a:rPr lang="en-US" sz="1800" b="1" dirty="0">
                <a:latin typeface="Consolas" panose="020B0609020204030204" pitchFamily="49" charset="0"/>
                <a:ea typeface="Aptos" panose="020B0004020202020204" pitchFamily="34" charset="0"/>
                <a:cs typeface="Aptos" panose="020B0004020202020204" pitchFamily="34" charset="0"/>
              </a:rPr>
            </a:br>
            <a:r>
              <a:rPr lang="en-US" sz="1800" b="1" dirty="0">
                <a:latin typeface="Consolas" panose="020B0609020204030204" pitchFamily="49" charset="0"/>
                <a:ea typeface="Aptos" panose="020B0004020202020204" pitchFamily="34" charset="0"/>
                <a:cs typeface="Aptos" panose="020B0004020202020204" pitchFamily="34" charset="0"/>
              </a:rPr>
              <a:t>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puts(numbers);</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return 0;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br>
              <a:rPr lang="en-US" sz="1800" b="1" dirty="0">
                <a:effectLst/>
                <a:latin typeface="Consolas" panose="020B0609020204030204" pitchFamily="49" charset="0"/>
                <a:ea typeface="Aptos" panose="020B0004020202020204" pitchFamily="34" charset="0"/>
                <a:cs typeface="Aptos" panose="020B0004020202020204" pitchFamily="34" charset="0"/>
              </a:rPr>
            </a:b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output: </a:t>
            </a:r>
            <a:br>
              <a:rPr lang="en-US" sz="1800" b="1" dirty="0">
                <a:effectLst/>
                <a:latin typeface="Consolas" panose="020B0609020204030204" pitchFamily="49" charset="0"/>
                <a:ea typeface="Aptos" panose="020B0004020202020204" pitchFamily="34" charset="0"/>
                <a:cs typeface="Aptos" panose="020B0004020202020204" pitchFamily="34" charset="0"/>
              </a:rPr>
            </a:b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0 1 2 3 4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0 1 2 3 4 </a:t>
            </a:r>
          </a:p>
          <a:p>
            <a:pPr marL="0" indent="0">
              <a:spcAft>
                <a:spcPts val="1000"/>
              </a:spcAft>
              <a:buNone/>
            </a:pPr>
            <a:br>
              <a:rPr lang="en-US" sz="1200" b="1" dirty="0">
                <a:effectLst/>
                <a:latin typeface="Consolas" panose="020B0609020204030204" pitchFamily="49" charset="0"/>
                <a:ea typeface="Aptos" panose="020B0004020202020204" pitchFamily="34" charset="0"/>
                <a:cs typeface="Aptos" panose="020B0004020202020204" pitchFamily="34" charset="0"/>
              </a:rPr>
            </a:br>
            <a:endParaRPr lang="en-US" sz="1200" b="1" dirty="0">
              <a:latin typeface="Consolas" panose="020B0609020204030204" pitchFamily="49" charset="0"/>
            </a:endParaRPr>
          </a:p>
          <a:p>
            <a:pPr marL="0" marR="0" indent="0">
              <a:spcAft>
                <a:spcPts val="1000"/>
              </a:spcAft>
              <a:buNone/>
            </a:pPr>
            <a:endParaRPr lang="en-US" sz="1800" b="1" dirty="0">
              <a:effectLst/>
              <a:latin typeface="Consolas" panose="020B0609020204030204" pitchFamily="49"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7466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D5D1A-76D5-8F31-DBAC-0F65FB99CD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EC3EC-BB37-78CF-CBEB-1A0FCE38BF20}"/>
              </a:ext>
            </a:extLst>
          </p:cNvPr>
          <p:cNvSpPr>
            <a:spLocks noGrp="1"/>
          </p:cNvSpPr>
          <p:nvPr>
            <p:ph type="title"/>
          </p:nvPr>
        </p:nvSpPr>
        <p:spPr>
          <a:xfrm>
            <a:off x="838200" y="365125"/>
            <a:ext cx="11035352" cy="781287"/>
          </a:xfrm>
        </p:spPr>
        <p:txBody>
          <a:bodyPr>
            <a:normAutofit/>
          </a:bodyPr>
          <a:lstStyle/>
          <a:p>
            <a:r>
              <a:rPr lang="en-US" sz="4000" b="1" dirty="0" err="1">
                <a:latin typeface="Arial" panose="020B0604020202020204" pitchFamily="34" charset="0"/>
                <a:cs typeface="Arial" panose="020B0604020202020204" pitchFamily="34" charset="0"/>
              </a:rPr>
              <a:t>Castplate</a:t>
            </a:r>
            <a:r>
              <a:rPr lang="en-US" sz="4000" b="1" dirty="0">
                <a:latin typeface="Arial" panose="020B0604020202020204" pitchFamily="34" charset="0"/>
                <a:cs typeface="Arial" panose="020B0604020202020204" pitchFamily="34" charset="0"/>
              </a:rPr>
              <a:t> &lt;list&gt; Container Implementation</a:t>
            </a:r>
          </a:p>
        </p:txBody>
      </p:sp>
      <p:sp>
        <p:nvSpPr>
          <p:cNvPr id="3" name="Content Placeholder 2">
            <a:extLst>
              <a:ext uri="{FF2B5EF4-FFF2-40B4-BE49-F238E27FC236}">
                <a16:creationId xmlns:a16="http://schemas.microsoft.com/office/drawing/2014/main" id="{CA270098-A12C-8256-5930-C5C8DDD9AD2B}"/>
              </a:ext>
            </a:extLst>
          </p:cNvPr>
          <p:cNvSpPr>
            <a:spLocks noGrp="1"/>
          </p:cNvSpPr>
          <p:nvPr>
            <p:ph idx="1"/>
          </p:nvPr>
        </p:nvSpPr>
        <p:spPr>
          <a:xfrm>
            <a:off x="667603" y="1146412"/>
            <a:ext cx="10515600" cy="5261212"/>
          </a:xfrm>
        </p:spPr>
        <p:txBody>
          <a:bodyPr>
            <a:noAutofit/>
          </a:bodyPr>
          <a:lstStyle/>
          <a:p>
            <a:pPr marL="0" marR="0" indent="0">
              <a:spcAft>
                <a:spcPts val="1000"/>
              </a:spcAft>
              <a:buNone/>
            </a:pPr>
            <a:r>
              <a:rPr lang="en-US" sz="1100" b="1" dirty="0">
                <a:effectLst/>
                <a:latin typeface="Consolas" panose="020B0609020204030204" pitchFamily="49" charset="0"/>
                <a:ea typeface="Aptos" panose="020B0004020202020204" pitchFamily="34" charset="0"/>
                <a:cs typeface="Aptos" panose="020B0004020202020204" pitchFamily="34" charset="0"/>
              </a:rPr>
              <a:t>// list: TrapC 'list' container acts like C++ std::list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#include &lt;</a:t>
            </a:r>
            <a:r>
              <a:rPr lang="en-US" sz="1100" b="1" dirty="0" err="1">
                <a:effectLst/>
                <a:latin typeface="Consolas" panose="020B0609020204030204" pitchFamily="49" charset="0"/>
                <a:ea typeface="Aptos" panose="020B0004020202020204" pitchFamily="34" charset="0"/>
                <a:cs typeface="Aptos" panose="020B0004020202020204" pitchFamily="34" charset="0"/>
              </a:rPr>
              <a:t>glib.h</a:t>
            </a:r>
            <a:r>
              <a:rPr lang="en-US" sz="1100" b="1" dirty="0">
                <a:effectLst/>
                <a:latin typeface="Consolas" panose="020B0609020204030204" pitchFamily="49" charset="0"/>
                <a:ea typeface="Aptos" panose="020B0004020202020204" pitchFamily="34" charset="0"/>
                <a:cs typeface="Aptos" panose="020B0004020202020204" pitchFamily="34" charset="0"/>
              </a:rPr>
              <a:t>&gt;     // struct </a:t>
            </a:r>
            <a:r>
              <a:rPr lang="en-US" sz="1100" b="1" dirty="0" err="1">
                <a:effectLst/>
                <a:latin typeface="Consolas" panose="020B0609020204030204" pitchFamily="49" charset="0"/>
                <a:ea typeface="Aptos" panose="020B0004020202020204" pitchFamily="34" charset="0"/>
                <a:cs typeface="Aptos" panose="020B0004020202020204" pitchFamily="34" charset="0"/>
              </a:rPr>
              <a:t>GSList</a:t>
            </a: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#include &lt;</a:t>
            </a:r>
            <a:r>
              <a:rPr lang="en-US" sz="1100" b="1" dirty="0" err="1">
                <a:effectLst/>
                <a:latin typeface="Consolas" panose="020B0609020204030204" pitchFamily="49" charset="0"/>
                <a:ea typeface="Aptos" panose="020B0004020202020204" pitchFamily="34" charset="0"/>
                <a:cs typeface="Aptos" panose="020B0004020202020204" pitchFamily="34" charset="0"/>
              </a:rPr>
              <a:t>stdio.h</a:t>
            </a:r>
            <a:r>
              <a:rPr lang="en-US" sz="1100" b="1" dirty="0">
                <a:effectLst/>
                <a:latin typeface="Consolas" panose="020B0609020204030204" pitchFamily="49" charset="0"/>
                <a:ea typeface="Aptos" panose="020B0004020202020204" pitchFamily="34" charset="0"/>
                <a:cs typeface="Aptos" panose="020B0004020202020204" pitchFamily="34" charset="0"/>
              </a:rPr>
              <a:t>&gt;    // {   void* data;</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#include &lt;</a:t>
            </a:r>
            <a:r>
              <a:rPr lang="en-US" sz="1100" b="1" dirty="0" err="1">
                <a:effectLst/>
                <a:latin typeface="Consolas" panose="020B0609020204030204" pitchFamily="49" charset="0"/>
                <a:ea typeface="Aptos" panose="020B0004020202020204" pitchFamily="34" charset="0"/>
                <a:cs typeface="Aptos" panose="020B0004020202020204" pitchFamily="34" charset="0"/>
              </a:rPr>
              <a:t>sstream</a:t>
            </a:r>
            <a:r>
              <a:rPr lang="en-US" sz="1100" b="1" dirty="0">
                <a:effectLst/>
                <a:latin typeface="Consolas" panose="020B0609020204030204" pitchFamily="49" charset="0"/>
                <a:ea typeface="Aptos" panose="020B0004020202020204" pitchFamily="34" charset="0"/>
                <a:cs typeface="Aptos" panose="020B0004020202020204" pitchFamily="34" charset="0"/>
              </a:rPr>
              <a:t>&gt;    //     </a:t>
            </a:r>
            <a:r>
              <a:rPr lang="en-US" sz="1100" b="1" dirty="0" err="1">
                <a:effectLst/>
                <a:latin typeface="Consolas" panose="020B0609020204030204" pitchFamily="49" charset="0"/>
                <a:ea typeface="Aptos" panose="020B0004020202020204" pitchFamily="34" charset="0"/>
                <a:cs typeface="Aptos" panose="020B0004020202020204" pitchFamily="34" charset="0"/>
              </a:rPr>
              <a:t>GSList</a:t>
            </a:r>
            <a:r>
              <a:rPr lang="en-US" sz="1100" b="1" dirty="0">
                <a:effectLst/>
                <a:latin typeface="Consolas" panose="020B0609020204030204" pitchFamily="49" charset="0"/>
                <a:ea typeface="Aptos" panose="020B0004020202020204" pitchFamily="34" charset="0"/>
                <a:cs typeface="Aptos" panose="020B0004020202020204" pitchFamily="34" charset="0"/>
              </a:rPr>
              <a:t>* next;</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struct list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r>
              <a:rPr lang="en-US" sz="1100" b="1" dirty="0" err="1">
                <a:effectLst/>
                <a:latin typeface="Consolas" panose="020B0609020204030204" pitchFamily="49" charset="0"/>
                <a:ea typeface="Aptos" panose="020B0004020202020204" pitchFamily="34" charset="0"/>
                <a:cs typeface="Aptos" panose="020B0004020202020204" pitchFamily="34" charset="0"/>
              </a:rPr>
              <a:t>GSList</a:t>
            </a:r>
            <a:r>
              <a:rPr lang="en-US" sz="1100" b="1" dirty="0">
                <a:effectLst/>
                <a:latin typeface="Consolas" panose="020B0609020204030204" pitchFamily="49" charset="0"/>
                <a:ea typeface="Aptos" panose="020B0004020202020204" pitchFamily="34" charset="0"/>
                <a:cs typeface="Aptos" panose="020B0004020202020204" pitchFamily="34" charset="0"/>
              </a:rPr>
              <a:t>* head; // struc</a:t>
            </a:r>
            <a:r>
              <a:rPr lang="en-US" sz="1100" b="1" dirty="0">
                <a:latin typeface="Consolas" panose="020B0609020204030204" pitchFamily="49" charset="0"/>
                <a:ea typeface="Aptos" panose="020B0004020202020204" pitchFamily="34" charset="0"/>
                <a:cs typeface="Aptos" panose="020B0004020202020204" pitchFamily="34" charset="0"/>
              </a:rPr>
              <a:t>t </a:t>
            </a:r>
            <a:r>
              <a:rPr lang="en-US" sz="1100" b="1" dirty="0" err="1">
                <a:latin typeface="Consolas" panose="020B0609020204030204" pitchFamily="49" charset="0"/>
                <a:ea typeface="Aptos" panose="020B0004020202020204" pitchFamily="34" charset="0"/>
                <a:cs typeface="Aptos" panose="020B0004020202020204" pitchFamily="34" charset="0"/>
              </a:rPr>
              <a:t>GSList</a:t>
            </a:r>
            <a:r>
              <a:rPr lang="en-US" sz="1100" b="1" dirty="0">
                <a:latin typeface="Consolas" panose="020B0609020204030204" pitchFamily="49" charset="0"/>
                <a:ea typeface="Aptos" panose="020B0004020202020204" pitchFamily="34" charset="0"/>
                <a:cs typeface="Aptos" panose="020B0004020202020204" pitchFamily="34" charset="0"/>
              </a:rPr>
              <a:t> has member void* data, making list a </a:t>
            </a:r>
            <a:r>
              <a:rPr lang="en-US" sz="1100" b="1" dirty="0" err="1">
                <a:latin typeface="Consolas" panose="020B0609020204030204" pitchFamily="49" charset="0"/>
                <a:ea typeface="Aptos" panose="020B0004020202020204" pitchFamily="34" charset="0"/>
                <a:cs typeface="Aptos" panose="020B0004020202020204" pitchFamily="34" charset="0"/>
              </a:rPr>
              <a:t>castplate</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list()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head = 0;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void </a:t>
            </a:r>
            <a:r>
              <a:rPr lang="en-US" sz="1100" b="1" dirty="0" err="1">
                <a:effectLst/>
                <a:latin typeface="Consolas" panose="020B0609020204030204" pitchFamily="49" charset="0"/>
                <a:ea typeface="Aptos" panose="020B0004020202020204" pitchFamily="34" charset="0"/>
                <a:cs typeface="Aptos" panose="020B0004020202020204" pitchFamily="34" charset="0"/>
              </a:rPr>
              <a:t>push_back</a:t>
            </a:r>
            <a:r>
              <a:rPr lang="en-US" sz="1100" b="1" dirty="0">
                <a:effectLst/>
                <a:latin typeface="Consolas" panose="020B0609020204030204" pitchFamily="49" charset="0"/>
                <a:ea typeface="Aptos" panose="020B0004020202020204" pitchFamily="34" charset="0"/>
                <a:cs typeface="Aptos" panose="020B0004020202020204" pitchFamily="34" charset="0"/>
              </a:rPr>
              <a:t>(void* data) alias &lt;&lt; // like C++ operator&lt;&lt;() overload</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head = </a:t>
            </a:r>
            <a:r>
              <a:rPr lang="en-US" sz="1100" b="1" dirty="0" err="1">
                <a:effectLst/>
                <a:latin typeface="Consolas" panose="020B0609020204030204" pitchFamily="49" charset="0"/>
                <a:ea typeface="Aptos" panose="020B0004020202020204" pitchFamily="34" charset="0"/>
                <a:cs typeface="Aptos" panose="020B0004020202020204" pitchFamily="34" charset="0"/>
              </a:rPr>
              <a:t>g_slist_append</a:t>
            </a:r>
            <a:r>
              <a:rPr lang="en-US" sz="1100" b="1" dirty="0">
                <a:effectLst/>
                <a:latin typeface="Consolas" panose="020B0609020204030204" pitchFamily="49" charset="0"/>
                <a:ea typeface="Aptos" panose="020B0004020202020204" pitchFamily="34" charset="0"/>
                <a:cs typeface="Aptos" panose="020B0004020202020204" pitchFamily="34" charset="0"/>
              </a:rPr>
              <a:t>(</a:t>
            </a:r>
            <a:r>
              <a:rPr lang="en-US" sz="1100" b="1" dirty="0" err="1">
                <a:effectLst/>
                <a:latin typeface="Consolas" panose="020B0609020204030204" pitchFamily="49" charset="0"/>
                <a:ea typeface="Aptos" panose="020B0004020202020204" pitchFamily="34" charset="0"/>
                <a:cs typeface="Aptos" panose="020B0004020202020204" pitchFamily="34" charset="0"/>
              </a:rPr>
              <a:t>head,data</a:t>
            </a: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r>
              <a:rPr lang="en-US" sz="1100" b="1" dirty="0" err="1">
                <a:effectLst/>
                <a:latin typeface="Consolas" panose="020B0609020204030204" pitchFamily="49" charset="0"/>
                <a:ea typeface="Aptos" panose="020B0004020202020204" pitchFamily="34" charset="0"/>
                <a:cs typeface="Aptos" panose="020B0004020202020204" pitchFamily="34" charset="0"/>
              </a:rPr>
              <a:t>GSList</a:t>
            </a:r>
            <a:r>
              <a:rPr lang="en-US" sz="1100" b="1" dirty="0">
                <a:effectLst/>
                <a:latin typeface="Consolas" panose="020B0609020204030204" pitchFamily="49" charset="0"/>
                <a:ea typeface="Aptos" panose="020B0004020202020204" pitchFamily="34" charset="0"/>
                <a:cs typeface="Aptos" panose="020B0004020202020204" pitchFamily="34" charset="0"/>
              </a:rPr>
              <a:t>* iterate(</a:t>
            </a:r>
            <a:r>
              <a:rPr lang="en-US" sz="1100" b="1" dirty="0" err="1">
                <a:effectLst/>
                <a:latin typeface="Consolas" panose="020B0609020204030204" pitchFamily="49" charset="0"/>
                <a:ea typeface="Aptos" panose="020B0004020202020204" pitchFamily="34" charset="0"/>
                <a:cs typeface="Aptos" panose="020B0004020202020204" pitchFamily="34" charset="0"/>
              </a:rPr>
              <a:t>GSList</a:t>
            </a:r>
            <a:r>
              <a:rPr lang="en-US" sz="1100" b="1" dirty="0">
                <a:effectLst/>
                <a:latin typeface="Consolas" panose="020B0609020204030204" pitchFamily="49" charset="0"/>
                <a:ea typeface="Aptos" panose="020B0004020202020204" pitchFamily="34" charset="0"/>
                <a:cs typeface="Aptos" panose="020B0004020202020204" pitchFamily="34" charset="0"/>
              </a:rPr>
              <a:t>* node)</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return node? node-&gt;next:0;</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void* data(</a:t>
            </a:r>
            <a:r>
              <a:rPr lang="en-US" sz="1100" b="1" dirty="0" err="1">
                <a:effectLst/>
                <a:latin typeface="Consolas" panose="020B0609020204030204" pitchFamily="49" charset="0"/>
                <a:ea typeface="Aptos" panose="020B0004020202020204" pitchFamily="34" charset="0"/>
                <a:cs typeface="Aptos" panose="020B0004020202020204" pitchFamily="34" charset="0"/>
              </a:rPr>
              <a:t>GSList</a:t>
            </a:r>
            <a:r>
              <a:rPr lang="en-US" sz="1100" b="1" dirty="0">
                <a:effectLst/>
                <a:latin typeface="Consolas" panose="020B0609020204030204" pitchFamily="49" charset="0"/>
                <a:ea typeface="Aptos" panose="020B0004020202020204" pitchFamily="34" charset="0"/>
                <a:cs typeface="Aptos" panose="020B0004020202020204" pitchFamily="34" charset="0"/>
              </a:rPr>
              <a:t>* node)</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return node? Node-&gt;data:0;</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r>
              <a:rPr lang="en-US" sz="1100" b="1" dirty="0" err="1">
                <a:effectLst/>
                <a:latin typeface="Consolas" panose="020B0609020204030204" pitchFamily="49" charset="0"/>
                <a:ea typeface="Aptos" panose="020B0004020202020204" pitchFamily="34" charset="0"/>
                <a:cs typeface="Aptos" panose="020B0004020202020204" pitchFamily="34" charset="0"/>
              </a:rPr>
              <a:t>GSList</a:t>
            </a:r>
            <a:r>
              <a:rPr lang="en-US" sz="1100" b="1" dirty="0">
                <a:effectLst/>
                <a:latin typeface="Consolas" panose="020B0609020204030204" pitchFamily="49" charset="0"/>
                <a:ea typeface="Aptos" panose="020B0004020202020204" pitchFamily="34" charset="0"/>
                <a:cs typeface="Aptos" panose="020B0004020202020204" pitchFamily="34" charset="0"/>
              </a:rPr>
              <a:t>* remove(void* data)</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return </a:t>
            </a:r>
            <a:r>
              <a:rPr lang="en-US" sz="1100" b="1" dirty="0" err="1">
                <a:effectLst/>
                <a:latin typeface="Consolas" panose="020B0609020204030204" pitchFamily="49" charset="0"/>
                <a:ea typeface="Aptos" panose="020B0004020202020204" pitchFamily="34" charset="0"/>
                <a:cs typeface="Aptos" panose="020B0004020202020204" pitchFamily="34" charset="0"/>
              </a:rPr>
              <a:t>g_list_remove</a:t>
            </a:r>
            <a:r>
              <a:rPr lang="en-US" sz="1100" b="1" dirty="0">
                <a:effectLst/>
                <a:latin typeface="Consolas" panose="020B0609020204030204" pitchFamily="49" charset="0"/>
                <a:ea typeface="Aptos" panose="020B0004020202020204" pitchFamily="34" charset="0"/>
                <a:cs typeface="Aptos" panose="020B0004020202020204" pitchFamily="34" charset="0"/>
              </a:rPr>
              <a:t>(</a:t>
            </a:r>
            <a:r>
              <a:rPr lang="en-US" sz="1100" b="1" dirty="0" err="1">
                <a:effectLst/>
                <a:latin typeface="Consolas" panose="020B0609020204030204" pitchFamily="49" charset="0"/>
                <a:ea typeface="Aptos" panose="020B0004020202020204" pitchFamily="34" charset="0"/>
                <a:cs typeface="Aptos" panose="020B0004020202020204" pitchFamily="34" charset="0"/>
              </a:rPr>
              <a:t>head,data</a:t>
            </a:r>
            <a:r>
              <a:rPr lang="en-US" sz="1100" b="1" dirty="0">
                <a:effectLst/>
                <a:latin typeface="Consolas" panose="020B0609020204030204" pitchFamily="49" charset="0"/>
                <a:ea typeface="Aptos" panose="020B0004020202020204" pitchFamily="34" charset="0"/>
                <a:cs typeface="Aptos" panose="020B0004020202020204" pitchFamily="34" charset="0"/>
              </a:rPr>
              <a:t>);</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string </a:t>
            </a:r>
            <a:r>
              <a:rPr lang="en-US" sz="1100" b="1" dirty="0" err="1">
                <a:effectLst/>
                <a:latin typeface="Consolas" panose="020B0609020204030204" pitchFamily="49" charset="0"/>
                <a:ea typeface="Aptos" panose="020B0004020202020204" pitchFamily="34" charset="0"/>
                <a:cs typeface="Aptos" panose="020B0004020202020204" pitchFamily="34" charset="0"/>
              </a:rPr>
              <a:t>sprintf</a:t>
            </a: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a:t>
            </a:r>
            <a:r>
              <a:rPr lang="en-US" sz="1100" b="1" dirty="0" err="1">
                <a:effectLst/>
                <a:latin typeface="Consolas" panose="020B0609020204030204" pitchFamily="49" charset="0"/>
                <a:ea typeface="Aptos" panose="020B0004020202020204" pitchFamily="34" charset="0"/>
                <a:cs typeface="Aptos" panose="020B0004020202020204" pitchFamily="34" charset="0"/>
              </a:rPr>
              <a:t>stringstream</a:t>
            </a:r>
            <a:r>
              <a:rPr lang="en-US" sz="1100" b="1" dirty="0">
                <a:effectLst/>
                <a:latin typeface="Consolas" panose="020B0609020204030204" pitchFamily="49" charset="0"/>
                <a:ea typeface="Aptos" panose="020B0004020202020204" pitchFamily="34" charset="0"/>
                <a:cs typeface="Aptos" panose="020B0004020202020204" pitchFamily="34" charset="0"/>
              </a:rPr>
              <a:t> ss;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if(!head)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return </a:t>
            </a:r>
            <a:r>
              <a:rPr lang="en-US" sz="1100" b="1" dirty="0" err="1">
                <a:effectLst/>
                <a:latin typeface="Consolas" panose="020B0609020204030204" pitchFamily="49" charset="0"/>
                <a:ea typeface="Aptos" panose="020B0004020202020204" pitchFamily="34" charset="0"/>
                <a:cs typeface="Aptos" panose="020B0004020202020204" pitchFamily="34" charset="0"/>
              </a:rPr>
              <a:t>ss.str</a:t>
            </a: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alias </a:t>
            </a:r>
            <a:r>
              <a:rPr lang="en-US" sz="1100" b="1" dirty="0" err="1">
                <a:effectLst/>
                <a:latin typeface="Consolas" panose="020B0609020204030204" pitchFamily="49" charset="0"/>
                <a:ea typeface="Aptos" panose="020B0004020202020204" pitchFamily="34" charset="0"/>
                <a:cs typeface="Aptos" panose="020B0004020202020204" pitchFamily="34" charset="0"/>
              </a:rPr>
              <a:t>GSList</a:t>
            </a:r>
            <a:r>
              <a:rPr lang="en-US" sz="1100" b="1" dirty="0">
                <a:effectLst/>
                <a:latin typeface="Consolas" panose="020B0609020204030204" pitchFamily="49" charset="0"/>
                <a:ea typeface="Aptos" panose="020B0004020202020204" pitchFamily="34" charset="0"/>
                <a:cs typeface="Aptos" panose="020B0004020202020204" pitchFamily="34" charset="0"/>
              </a:rPr>
              <a:t>* node = head;// Does not take ownership of memory safe pointer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while(node)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   ss &lt;&lt; data(node) &lt;&lt; ' ';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node = iterate(node);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return </a:t>
            </a:r>
            <a:r>
              <a:rPr lang="en-US" sz="1100" b="1" dirty="0" err="1">
                <a:effectLst/>
                <a:latin typeface="Consolas" panose="020B0609020204030204" pitchFamily="49" charset="0"/>
                <a:ea typeface="Aptos" panose="020B0004020202020204" pitchFamily="34" charset="0"/>
                <a:cs typeface="Aptos" panose="020B0004020202020204" pitchFamily="34" charset="0"/>
              </a:rPr>
              <a:t>ss.str</a:t>
            </a: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b="1" dirty="0">
                <a:effectLst/>
                <a:latin typeface="Consolas" panose="020B0609020204030204" pitchFamily="49" charset="0"/>
                <a:ea typeface="Aptos" panose="020B0004020202020204" pitchFamily="34" charset="0"/>
                <a:cs typeface="Aptos" panose="020B0004020202020204" pitchFamily="34" charset="0"/>
              </a:rPr>
            </a:br>
            <a:r>
              <a:rPr lang="en-US" sz="1100" b="1" dirty="0">
                <a:effectLst/>
                <a:latin typeface="Consolas" panose="020B0609020204030204" pitchFamily="49" charset="0"/>
                <a:ea typeface="Aptos" panose="020B0004020202020204" pitchFamily="34" charset="0"/>
                <a:cs typeface="Aptos" panose="020B0004020202020204" pitchFamily="34" charset="0"/>
              </a:rPr>
              <a:t>}  };</a:t>
            </a:r>
            <a:br>
              <a:rPr lang="en-US" sz="1100" dirty="0">
                <a:effectLst/>
                <a:latin typeface="Consolas" panose="020B0609020204030204" pitchFamily="49" charset="0"/>
                <a:ea typeface="Aptos" panose="020B0004020202020204" pitchFamily="34" charset="0"/>
                <a:cs typeface="Aptos" panose="020B0004020202020204" pitchFamily="34" charset="0"/>
              </a:rPr>
            </a:br>
            <a:br>
              <a:rPr lang="en-US" sz="1100" dirty="0">
                <a:effectLst/>
                <a:latin typeface="Consolas" panose="020B0609020204030204" pitchFamily="49" charset="0"/>
                <a:ea typeface="Aptos" panose="020B0004020202020204" pitchFamily="34" charset="0"/>
                <a:cs typeface="Aptos" panose="020B0004020202020204" pitchFamily="34" charset="0"/>
              </a:rPr>
            </a:br>
            <a:endParaRPr lang="en-US" sz="900" dirty="0">
              <a:latin typeface="Consolas" panose="020B0609020204030204" pitchFamily="49" charset="0"/>
            </a:endParaRPr>
          </a:p>
        </p:txBody>
      </p:sp>
    </p:spTree>
    <p:extLst>
      <p:ext uri="{BB962C8B-B14F-4D97-AF65-F5344CB8AC3E}">
        <p14:creationId xmlns:p14="http://schemas.microsoft.com/office/powerpoint/2010/main" val="396929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3BB6-8DF9-4224-1F1C-726B20E2B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81BA5-A9E5-E386-54B7-0D9DFE25FD85}"/>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Overloaded </a:t>
            </a:r>
            <a:r>
              <a:rPr lang="en-US" sz="4400" b="1" dirty="0" err="1">
                <a:latin typeface="Arial" panose="020B0604020202020204" pitchFamily="34" charset="0"/>
                <a:cs typeface="Arial" panose="020B0604020202020204" pitchFamily="34" charset="0"/>
              </a:rPr>
              <a:t>sprintf</a:t>
            </a:r>
            <a:r>
              <a:rPr lang="en-US" sz="4400" b="1" dirty="0">
                <a:latin typeface="Arial" panose="020B0604020202020204" pitchFamily="34" charset="0"/>
                <a:cs typeface="Arial" panose="020B0604020202020204" pitchFamily="34" charset="0"/>
              </a:rPr>
              <a:t>() and </a:t>
            </a:r>
            <a:r>
              <a:rPr lang="en-US" sz="4400" b="1" dirty="0" err="1">
                <a:latin typeface="Arial" panose="020B0604020202020204" pitchFamily="34" charset="0"/>
                <a:cs typeface="Arial" panose="020B0604020202020204" pitchFamily="34" charset="0"/>
              </a:rPr>
              <a:t>sscanf</a:t>
            </a:r>
            <a:r>
              <a:rPr lang="en-US" sz="4400"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5EB525-7A86-3EF9-12D9-A4DFAF46AF09}"/>
              </a:ext>
            </a:extLst>
          </p:cNvPr>
          <p:cNvSpPr>
            <a:spLocks noGrp="1"/>
          </p:cNvSpPr>
          <p:nvPr>
            <p:ph idx="1"/>
          </p:nvPr>
        </p:nvSpPr>
        <p:spPr>
          <a:xfrm>
            <a:off x="838200" y="1327482"/>
            <a:ext cx="10515600" cy="4882250"/>
          </a:xfrm>
        </p:spPr>
        <p:txBody>
          <a:bodyPr>
            <a:noAutofit/>
          </a:bodyPr>
          <a:lstStyle/>
          <a:p>
            <a:pPr marL="0" marR="0" indent="0">
              <a:spcAft>
                <a:spcPts val="1000"/>
              </a:spcAft>
              <a:buNone/>
            </a:pPr>
            <a:r>
              <a:rPr lang="en-US" sz="1600" b="1" dirty="0">
                <a:effectLst/>
                <a:latin typeface="Consolas" panose="020B0609020204030204" pitchFamily="49" charset="0"/>
                <a:ea typeface="Aptos" panose="020B0004020202020204" pitchFamily="34" charset="0"/>
                <a:cs typeface="Aptos" panose="020B0004020202020204" pitchFamily="34" charset="0"/>
              </a:rPr>
              <a:t>// test_printf_scanf.tc</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#include "</a:t>
            </a:r>
            <a:r>
              <a:rPr lang="en-US" sz="1600" b="1" dirty="0" err="1">
                <a:effectLst/>
                <a:latin typeface="Consolas" panose="020B0609020204030204" pitchFamily="49" charset="0"/>
                <a:ea typeface="Aptos" panose="020B0004020202020204" pitchFamily="34" charset="0"/>
                <a:cs typeface="Aptos" panose="020B0004020202020204" pitchFamily="34" charset="0"/>
              </a:rPr>
              <a:t>Point.h</a:t>
            </a:r>
            <a:r>
              <a:rPr lang="en-US" sz="1600" b="1" dirty="0">
                <a:effectLst/>
                <a:latin typeface="Consolas" panose="020B0609020204030204" pitchFamily="49" charset="0"/>
                <a:ea typeface="Aptos" panose="020B0004020202020204" pitchFamily="34" charset="0"/>
                <a:cs typeface="Aptos" panose="020B0004020202020204" pitchFamily="34" charset="0"/>
              </a:rPr>
              <a: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#include &lt;</a:t>
            </a:r>
            <a:r>
              <a:rPr lang="en-US" sz="1600" b="1" dirty="0" err="1">
                <a:effectLst/>
                <a:latin typeface="Consolas" panose="020B0609020204030204" pitchFamily="49" charset="0"/>
                <a:ea typeface="Aptos" panose="020B0004020202020204" pitchFamily="34" charset="0"/>
                <a:cs typeface="Aptos" panose="020B0004020202020204" pitchFamily="34" charset="0"/>
              </a:rPr>
              <a:t>stdio.h</a:t>
            </a:r>
            <a:r>
              <a:rPr lang="en-US" sz="1600" b="1" dirty="0">
                <a:effectLst/>
                <a:latin typeface="Consolas" panose="020B0609020204030204" pitchFamily="49" charset="0"/>
                <a:ea typeface="Aptos" panose="020B0004020202020204" pitchFamily="34" charset="0"/>
                <a:cs typeface="Aptos" panose="020B0004020202020204" pitchFamily="34" charset="0"/>
              </a:rPr>
              <a:t>&gt;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#include &lt;iostream&gt;</a:t>
            </a:r>
          </a:p>
          <a:p>
            <a:pPr marL="0" marR="0" indent="0">
              <a:spcAft>
                <a:spcPts val="1000"/>
              </a:spcAft>
              <a:buNone/>
            </a:pPr>
            <a:r>
              <a:rPr lang="en-US" sz="1600" b="1" dirty="0">
                <a:effectLst/>
                <a:latin typeface="Consolas" panose="020B0609020204030204" pitchFamily="49" charset="0"/>
                <a:ea typeface="Aptos" panose="020B0004020202020204" pitchFamily="34" charset="0"/>
                <a:cs typeface="Aptos" panose="020B0004020202020204" pitchFamily="34" charset="0"/>
              </a:rPr>
              <a:t>int main()</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Point pt;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string* s = </a:t>
            </a:r>
            <a:r>
              <a:rPr lang="en-US" sz="1600" b="1" dirty="0" err="1">
                <a:effectLst/>
                <a:latin typeface="Consolas" panose="020B0609020204030204" pitchFamily="49" charset="0"/>
                <a:ea typeface="Aptos" panose="020B0004020202020204" pitchFamily="34" charset="0"/>
                <a:cs typeface="Aptos" panose="020B0004020202020204" pitchFamily="34" charset="0"/>
              </a:rPr>
              <a:t>pt.sprintf</a:t>
            </a:r>
            <a:r>
              <a:rPr lang="en-US" sz="1600" b="1" dirty="0">
                <a:effectLst/>
                <a:latin typeface="Consolas" panose="020B0609020204030204" pitchFamily="49" charset="0"/>
                <a:ea typeface="Aptos" panose="020B0004020202020204" pitchFamily="34" charset="0"/>
                <a:cs typeface="Aptos" panose="020B0004020202020204" pitchFamily="34" charset="0"/>
              </a:rPr>
              <a:t>(); </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a:t>
            </a:r>
            <a:r>
              <a:rPr lang="en-US" sz="1600" b="1" dirty="0" err="1">
                <a:effectLst/>
                <a:latin typeface="Consolas" panose="020B0609020204030204" pitchFamily="49" charset="0"/>
                <a:ea typeface="Aptos" panose="020B0004020202020204" pitchFamily="34" charset="0"/>
                <a:cs typeface="Aptos" panose="020B0004020202020204" pitchFamily="34" charset="0"/>
              </a:rPr>
              <a:t>printf</a:t>
            </a:r>
            <a:r>
              <a:rPr lang="en-US" sz="1600" b="1" dirty="0">
                <a:effectLst/>
                <a:latin typeface="Consolas" panose="020B0609020204030204" pitchFamily="49" charset="0"/>
                <a:ea typeface="Aptos" panose="020B0004020202020204" pitchFamily="34" charset="0"/>
                <a:cs typeface="Aptos" panose="020B0004020202020204" pitchFamily="34" charset="0"/>
              </a:rPr>
              <a:t>("Input two numbers: ");</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a:t>
            </a:r>
            <a:r>
              <a:rPr lang="en-US" sz="1600" b="1" dirty="0" err="1">
                <a:effectLst/>
                <a:latin typeface="Consolas" panose="020B0609020204030204" pitchFamily="49" charset="0"/>
                <a:ea typeface="Aptos" panose="020B0004020202020204" pitchFamily="34" charset="0"/>
                <a:cs typeface="Aptos" panose="020B0004020202020204" pitchFamily="34" charset="0"/>
              </a:rPr>
              <a:t>scanf</a:t>
            </a:r>
            <a:r>
              <a:rPr lang="en-US" sz="1600" b="1" dirty="0">
                <a:effectLst/>
                <a:latin typeface="Consolas" panose="020B0609020204030204" pitchFamily="49" charset="0"/>
                <a:ea typeface="Aptos" panose="020B0004020202020204" pitchFamily="34" charset="0"/>
                <a:cs typeface="Aptos" panose="020B0004020202020204" pitchFamily="34" charset="0"/>
              </a:rPr>
              <a:t>("{}",&amp;pt);// same as </a:t>
            </a:r>
            <a:r>
              <a:rPr lang="en-US" sz="1600" b="1" dirty="0" err="1">
                <a:effectLst/>
                <a:latin typeface="Consolas" panose="020B0609020204030204" pitchFamily="49" charset="0"/>
                <a:ea typeface="Aptos" panose="020B0004020202020204" pitchFamily="34" charset="0"/>
                <a:cs typeface="Aptos" panose="020B0004020202020204" pitchFamily="34" charset="0"/>
              </a:rPr>
              <a:t>pt.scanf</a:t>
            </a:r>
            <a:r>
              <a:rPr lang="en-US" sz="1600" b="1" dirty="0">
                <a:effectLst/>
                <a:latin typeface="Consolas" panose="020B0609020204030204" pitchFamily="49" charset="0"/>
                <a:ea typeface="Aptos" panose="020B0004020202020204" pitchFamily="34" charset="0"/>
                <a:cs typeface="Aptos" panose="020B0004020202020204" pitchFamily="34" charset="0"/>
              </a:rPr>
              <a:t>(s); </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a:t>
            </a:r>
            <a:r>
              <a:rPr lang="en-US" sz="1600" b="1" dirty="0" err="1">
                <a:effectLst/>
                <a:latin typeface="Consolas" panose="020B0609020204030204" pitchFamily="49" charset="0"/>
                <a:ea typeface="Aptos" panose="020B0004020202020204" pitchFamily="34" charset="0"/>
                <a:cs typeface="Aptos" panose="020B0004020202020204" pitchFamily="34" charset="0"/>
              </a:rPr>
              <a:t>printf</a:t>
            </a:r>
            <a:r>
              <a:rPr lang="en-US" sz="1600" b="1" dirty="0">
                <a:effectLst/>
                <a:latin typeface="Consolas" panose="020B0609020204030204" pitchFamily="49" charset="0"/>
                <a:ea typeface="Aptos" panose="020B0004020202020204" pitchFamily="34" charset="0"/>
                <a:cs typeface="Aptos" panose="020B0004020202020204" pitchFamily="34" charset="0"/>
              </a:rPr>
              <a:t>("Point = (%{}), was (%{})\n",&amp;</a:t>
            </a:r>
            <a:r>
              <a:rPr lang="en-US" sz="1600" b="1" dirty="0" err="1">
                <a:effectLst/>
                <a:latin typeface="Consolas" panose="020B0609020204030204" pitchFamily="49" charset="0"/>
                <a:ea typeface="Aptos" panose="020B0004020202020204" pitchFamily="34" charset="0"/>
                <a:cs typeface="Aptos" panose="020B0004020202020204" pitchFamily="34" charset="0"/>
              </a:rPr>
              <a:t>pt,s</a:t>
            </a:r>
            <a:r>
              <a:rPr lang="en-US" sz="1600" b="1" dirty="0">
                <a:effectLst/>
                <a:latin typeface="Consolas" panose="020B0609020204030204" pitchFamily="49" charset="0"/>
                <a:ea typeface="Aptos" panose="020B0004020202020204" pitchFamily="34" charset="0"/>
                <a:cs typeface="Aptos" panose="020B0004020202020204" pitchFamily="34" charset="0"/>
              </a:rPr>
              <a:t>); </a:t>
            </a:r>
            <a:br>
              <a:rPr lang="en-US" sz="1600" b="1" dirty="0">
                <a:latin typeface="Consolas" panose="020B0609020204030204" pitchFamily="49" charset="0"/>
                <a:ea typeface="Aptos" panose="020B0004020202020204" pitchFamily="34" charset="0"/>
                <a:cs typeface="Aptos" panose="020B0004020202020204" pitchFamily="34" charset="0"/>
              </a:rPr>
            </a:br>
            <a:r>
              <a:rPr lang="en-US" sz="1600" b="1" dirty="0">
                <a:latin typeface="Consolas" panose="020B0609020204030204" pitchFamily="49" charset="0"/>
                <a:ea typeface="Aptos" panose="020B0004020202020204" pitchFamily="34" charset="0"/>
                <a:cs typeface="Aptos" panose="020B0004020202020204" pitchFamily="34" charset="0"/>
              </a:rPr>
              <a:t>    Point pt2(3,423);</a:t>
            </a:r>
            <a:br>
              <a:rPr lang="en-US" sz="1600" b="1" dirty="0">
                <a:latin typeface="Consolas" panose="020B0609020204030204" pitchFamily="49" charset="0"/>
                <a:ea typeface="Aptos" panose="020B0004020202020204" pitchFamily="34" charset="0"/>
                <a:cs typeface="Aptos" panose="020B0004020202020204" pitchFamily="34" charset="0"/>
              </a:rPr>
            </a:br>
            <a:r>
              <a:rPr lang="en-US" sz="1600" b="1" dirty="0">
                <a:latin typeface="Consolas" panose="020B0609020204030204" pitchFamily="49" charset="0"/>
                <a:ea typeface="Aptos" panose="020B0004020202020204" pitchFamily="34" charset="0"/>
                <a:cs typeface="Aptos" panose="020B0004020202020204" pitchFamily="34" charset="0"/>
              </a:rPr>
              <a:t>    </a:t>
            </a:r>
            <a:r>
              <a:rPr lang="en-US" sz="1600" b="1" dirty="0" err="1">
                <a:latin typeface="Consolas" panose="020B0609020204030204" pitchFamily="49" charset="0"/>
                <a:ea typeface="Aptos" panose="020B0004020202020204" pitchFamily="34" charset="0"/>
                <a:cs typeface="Aptos" panose="020B0004020202020204" pitchFamily="34" charset="0"/>
              </a:rPr>
              <a:t>cout</a:t>
            </a:r>
            <a:r>
              <a:rPr lang="en-US" sz="1600" b="1" dirty="0">
                <a:latin typeface="Consolas" panose="020B0609020204030204" pitchFamily="49" charset="0"/>
                <a:ea typeface="Aptos" panose="020B0004020202020204" pitchFamily="34" charset="0"/>
                <a:cs typeface="Aptos" panose="020B0004020202020204" pitchFamily="34" charset="0"/>
              </a:rPr>
              <a:t> &lt;&lt; "pt2(" &lt;&lt; ptr2 &lt;&lt; ")" &lt;&lt; </a:t>
            </a:r>
            <a:r>
              <a:rPr lang="en-US" sz="1600" b="1" dirty="0" err="1">
                <a:latin typeface="Consolas" panose="020B0609020204030204" pitchFamily="49" charset="0"/>
                <a:ea typeface="Aptos" panose="020B0004020202020204" pitchFamily="34" charset="0"/>
                <a:cs typeface="Aptos" panose="020B0004020202020204" pitchFamily="34" charset="0"/>
              </a:rPr>
              <a:t>endl</a:t>
            </a:r>
            <a:r>
              <a:rPr lang="en-US" sz="1600" b="1" dirty="0">
                <a:latin typeface="Consolas" panose="020B0609020204030204" pitchFamily="49" charset="0"/>
                <a:ea typeface="Aptos" panose="020B0004020202020204" pitchFamily="34" charset="0"/>
                <a:cs typeface="Aptos" panose="020B0004020202020204" pitchFamily="34" charset="0"/>
              </a:rPr>
              <a:t>;// Calls </a:t>
            </a:r>
            <a:r>
              <a:rPr lang="en-US" sz="1600" b="1" dirty="0" err="1">
                <a:latin typeface="Consolas" panose="020B0609020204030204" pitchFamily="49" charset="0"/>
                <a:ea typeface="Aptos" panose="020B0004020202020204" pitchFamily="34" charset="0"/>
                <a:cs typeface="Aptos" panose="020B0004020202020204" pitchFamily="34" charset="0"/>
              </a:rPr>
              <a:t>printf</a:t>
            </a:r>
            <a:r>
              <a:rPr lang="en-US" sz="1600" b="1" dirty="0">
                <a:latin typeface="Consolas" panose="020B0609020204030204" pitchFamily="49" charset="0"/>
                <a:ea typeface="Aptos" panose="020B0004020202020204" pitchFamily="34" charset="0"/>
                <a:cs typeface="Aptos" panose="020B0004020202020204" pitchFamily="34" charset="0"/>
              </a:rPr>
              <a: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return 0; </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a:t>
            </a:r>
          </a:p>
          <a:p>
            <a:pPr marL="0" marR="0" indent="0">
              <a:spcBef>
                <a:spcPts val="900"/>
              </a:spcBef>
              <a:spcAft>
                <a:spcPts val="900"/>
              </a:spcAft>
              <a:buNone/>
            </a:pPr>
            <a:r>
              <a:rPr lang="en-US" sz="1600" b="1" dirty="0">
                <a:effectLst/>
                <a:latin typeface="Aptos" panose="020B0004020202020204" pitchFamily="34" charset="0"/>
                <a:ea typeface="Aptos" panose="020B0004020202020204" pitchFamily="34" charset="0"/>
                <a:cs typeface="Aptos" panose="020B0004020202020204" pitchFamily="34" charset="0"/>
              </a:rPr>
              <a:t>output:</a:t>
            </a:r>
          </a:p>
          <a:p>
            <a:pPr marL="0" marR="0" indent="0">
              <a:spcBef>
                <a:spcPts val="900"/>
              </a:spcBef>
              <a:spcAft>
                <a:spcPts val="900"/>
              </a:spcAft>
              <a:buNone/>
            </a:pPr>
            <a:r>
              <a:rPr lang="en-US" sz="1600" b="1" dirty="0">
                <a:effectLst/>
                <a:latin typeface="Consolas" panose="020B0609020204030204" pitchFamily="49" charset="0"/>
                <a:ea typeface="Aptos" panose="020B0004020202020204" pitchFamily="34" charset="0"/>
                <a:cs typeface="Aptos" panose="020B0004020202020204" pitchFamily="34" charset="0"/>
              </a:rPr>
              <a:t>Input two numbers: </a:t>
            </a:r>
            <a:r>
              <a:rPr lang="en-US" sz="1600" b="1" dirty="0">
                <a:effectLst/>
                <a:latin typeface="Aptos" panose="020B0004020202020204" pitchFamily="34" charset="0"/>
                <a:ea typeface="Aptos" panose="020B0004020202020204" pitchFamily="34" charset="0"/>
                <a:cs typeface="Aptos" panose="020B0004020202020204" pitchFamily="34" charset="0"/>
              </a:rPr>
              <a:t>10 42</a:t>
            </a:r>
            <a:br>
              <a:rPr lang="en-US" sz="1600" b="1" dirty="0">
                <a:effectLst/>
                <a:latin typeface="Aptos" panose="020B0004020202020204" pitchFamily="34"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Point = (10,42), was (0,0)</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pt2(3,423)</a:t>
            </a:r>
            <a:br>
              <a:rPr lang="en-US" sz="1600" b="1" dirty="0">
                <a:effectLst/>
                <a:latin typeface="Consolas" panose="020B0609020204030204" pitchFamily="49" charset="0"/>
                <a:ea typeface="Aptos" panose="020B0004020202020204" pitchFamily="34" charset="0"/>
                <a:cs typeface="Aptos" panose="020B0004020202020204" pitchFamily="34" charset="0"/>
              </a:rPr>
            </a:br>
            <a:endParaRPr lang="en-US" sz="1600" b="1" dirty="0">
              <a:effectLst/>
              <a:latin typeface="Consolas" panose="020B0609020204030204" pitchFamily="49"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178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7718-A72C-F62F-8EDD-1E159AF068D4}"/>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Implementing </a:t>
            </a:r>
            <a:r>
              <a:rPr lang="en-US" sz="4400" b="1" dirty="0" err="1">
                <a:latin typeface="Arial" panose="020B0604020202020204" pitchFamily="34" charset="0"/>
                <a:cs typeface="Arial" panose="020B0604020202020204" pitchFamily="34" charset="0"/>
              </a:rPr>
              <a:t>sprintf</a:t>
            </a:r>
            <a:r>
              <a:rPr lang="en-US" sz="4400" b="1" dirty="0">
                <a:latin typeface="Arial" panose="020B0604020202020204" pitchFamily="34" charset="0"/>
                <a:cs typeface="Arial" panose="020B0604020202020204" pitchFamily="34" charset="0"/>
              </a:rPr>
              <a:t>() and </a:t>
            </a:r>
            <a:r>
              <a:rPr lang="en-US" sz="4400" b="1" dirty="0" err="1">
                <a:latin typeface="Arial" panose="020B0604020202020204" pitchFamily="34" charset="0"/>
                <a:cs typeface="Arial" panose="020B0604020202020204" pitchFamily="34" charset="0"/>
              </a:rPr>
              <a:t>sscanf</a:t>
            </a:r>
            <a:r>
              <a:rPr lang="en-US" sz="4400"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95D3BA7-CF58-B839-4D75-5B5F215CF082}"/>
              </a:ext>
            </a:extLst>
          </p:cNvPr>
          <p:cNvSpPr>
            <a:spLocks noGrp="1"/>
          </p:cNvSpPr>
          <p:nvPr>
            <p:ph idx="1"/>
          </p:nvPr>
        </p:nvSpPr>
        <p:spPr>
          <a:xfrm>
            <a:off x="838200" y="1405719"/>
            <a:ext cx="10515600" cy="5268035"/>
          </a:xfrm>
        </p:spPr>
        <p:txBody>
          <a:bodyPr>
            <a:noAutofit/>
          </a:bodyPr>
          <a:lstStyle/>
          <a:p>
            <a:pPr marL="0" marR="0" indent="0">
              <a:spcAft>
                <a:spcPts val="1000"/>
              </a:spcAft>
              <a:buNone/>
            </a:pPr>
            <a:r>
              <a:rPr lang="en-US" sz="1600" b="1" dirty="0">
                <a:effectLst/>
                <a:latin typeface="Consolas" panose="020B0609020204030204" pitchFamily="49" charset="0"/>
                <a:ea typeface="Aptos" panose="020B0004020202020204" pitchFamily="34" charset="0"/>
                <a:cs typeface="Aptos" panose="020B0004020202020204" pitchFamily="34" charset="0"/>
              </a:rPr>
              <a:t>// </a:t>
            </a:r>
            <a:r>
              <a:rPr lang="en-US" sz="1600" b="1" dirty="0" err="1">
                <a:latin typeface="Consolas" panose="020B0609020204030204" pitchFamily="49" charset="0"/>
                <a:ea typeface="Aptos" panose="020B0004020202020204" pitchFamily="34" charset="0"/>
                <a:cs typeface="Aptos" panose="020B0004020202020204" pitchFamily="34" charset="0"/>
              </a:rPr>
              <a:t>P</a:t>
            </a:r>
            <a:r>
              <a:rPr lang="en-US" sz="1600" b="1" dirty="0" err="1">
                <a:effectLst/>
                <a:latin typeface="Consolas" panose="020B0609020204030204" pitchFamily="49" charset="0"/>
                <a:ea typeface="Aptos" panose="020B0004020202020204" pitchFamily="34" charset="0"/>
                <a:cs typeface="Aptos" panose="020B0004020202020204" pitchFamily="34" charset="0"/>
              </a:rPr>
              <a:t>oint.h</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#include &lt;</a:t>
            </a:r>
            <a:r>
              <a:rPr lang="en-US" sz="1600" b="1" dirty="0" err="1">
                <a:effectLst/>
                <a:latin typeface="Consolas" panose="020B0609020204030204" pitchFamily="49" charset="0"/>
                <a:ea typeface="Aptos" panose="020B0004020202020204" pitchFamily="34" charset="0"/>
                <a:cs typeface="Aptos" panose="020B0004020202020204" pitchFamily="34" charset="0"/>
              </a:rPr>
              <a:t>stdio.h</a:t>
            </a:r>
            <a:r>
              <a:rPr lang="en-US" sz="1600" b="1" dirty="0">
                <a:effectLst/>
                <a:latin typeface="Consolas" panose="020B0609020204030204" pitchFamily="49" charset="0"/>
                <a:ea typeface="Aptos" panose="020B0004020202020204" pitchFamily="34" charset="0"/>
                <a:cs typeface="Aptos" panose="020B0004020202020204" pitchFamily="34" charset="0"/>
              </a:rPr>
              <a:t>&gt;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#include &lt;string&gt;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#include &lt;</a:t>
            </a:r>
            <a:r>
              <a:rPr lang="en-US" sz="1600" b="1" dirty="0" err="1">
                <a:effectLst/>
                <a:latin typeface="Consolas" panose="020B0609020204030204" pitchFamily="49" charset="0"/>
                <a:ea typeface="Aptos" panose="020B0004020202020204" pitchFamily="34" charset="0"/>
                <a:cs typeface="Aptos" panose="020B0004020202020204" pitchFamily="34" charset="0"/>
              </a:rPr>
              <a:t>sstream</a:t>
            </a:r>
            <a:r>
              <a:rPr lang="en-US" sz="1600" b="1" dirty="0">
                <a:effectLst/>
                <a:latin typeface="Consolas" panose="020B0609020204030204" pitchFamily="49" charset="0"/>
                <a:ea typeface="Aptos" panose="020B0004020202020204" pitchFamily="34" charset="0"/>
                <a:cs typeface="Aptos" panose="020B0004020202020204" pitchFamily="34" charset="0"/>
              </a:rPr>
              <a:t>&gt;</a:t>
            </a:r>
            <a:br>
              <a:rPr lang="en-US" sz="1600" b="1" dirty="0">
                <a:effectLst/>
                <a:latin typeface="Consolas" panose="020B0609020204030204" pitchFamily="49" charset="0"/>
                <a:ea typeface="Aptos" panose="020B0004020202020204" pitchFamily="34" charset="0"/>
                <a:cs typeface="Aptos" panose="020B0004020202020204" pitchFamily="34" charset="0"/>
              </a:rPr>
            </a:b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struct Point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int x;</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int y;</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Point(int x=0,int y=0)</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  .x = x;// Like C++ 'this-&gt;x = x'</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.y = y;</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string </a:t>
            </a:r>
            <a:r>
              <a:rPr lang="en-US" sz="1600" b="1" dirty="0" err="1">
                <a:effectLst/>
                <a:latin typeface="Consolas" panose="020B0609020204030204" pitchFamily="49" charset="0"/>
                <a:ea typeface="Aptos" panose="020B0004020202020204" pitchFamily="34" charset="0"/>
                <a:cs typeface="Aptos" panose="020B0004020202020204" pitchFamily="34" charset="0"/>
              </a:rPr>
              <a:t>sprintf</a:t>
            </a:r>
            <a:r>
              <a:rPr lang="en-US" sz="1600" b="1" dirty="0">
                <a:effectLst/>
                <a:latin typeface="Consolas" panose="020B0609020204030204" pitchFamily="49" charset="0"/>
                <a:ea typeface="Aptos" panose="020B0004020202020204" pitchFamily="34" charset="0"/>
                <a:cs typeface="Aptos" panose="020B0004020202020204" pitchFamily="34" charset="0"/>
              </a:rPr>
              <a: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  string s;</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//TrapC built-in types have </a:t>
            </a:r>
            <a:r>
              <a:rPr lang="en-US" sz="1600" b="1" dirty="0" err="1">
                <a:effectLst/>
                <a:latin typeface="Consolas" panose="020B0609020204030204" pitchFamily="49" charset="0"/>
                <a:ea typeface="Aptos" panose="020B0004020202020204" pitchFamily="34" charset="0"/>
                <a:cs typeface="Aptos" panose="020B0004020202020204" pitchFamily="34" charset="0"/>
              </a:rPr>
              <a:t>sprintf</a:t>
            </a:r>
            <a:r>
              <a:rPr lang="en-US" sz="1600" b="1" dirty="0">
                <a:effectLst/>
                <a:latin typeface="Consolas" panose="020B0609020204030204" pitchFamily="49" charset="0"/>
                <a:ea typeface="Aptos" panose="020B0004020202020204" pitchFamily="34" charset="0"/>
                <a:cs typeface="Aptos" panose="020B0004020202020204" pitchFamily="34" charset="0"/>
              </a:rPr>
              <a:t> and </a:t>
            </a:r>
            <a:r>
              <a:rPr lang="en-US" sz="1600" b="1" dirty="0" err="1">
                <a:effectLst/>
                <a:latin typeface="Consolas" panose="020B0609020204030204" pitchFamily="49" charset="0"/>
                <a:ea typeface="Aptos" panose="020B0004020202020204" pitchFamily="34" charset="0"/>
                <a:cs typeface="Aptos" panose="020B0004020202020204" pitchFamily="34" charset="0"/>
              </a:rPr>
              <a:t>sscanf</a:t>
            </a:r>
            <a:r>
              <a:rPr lang="en-US" sz="1600" b="1" dirty="0">
                <a:effectLst/>
                <a:latin typeface="Consolas" panose="020B0609020204030204" pitchFamily="49" charset="0"/>
                <a:ea typeface="Aptos" panose="020B0004020202020204" pitchFamily="34" charset="0"/>
                <a:cs typeface="Aptos" panose="020B0004020202020204" pitchFamily="34" charset="0"/>
              </a:rPr>
              <a:t> overloads</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s &lt;&lt; x &lt;&lt; ',' &lt;&lt; y; // overloaded </a:t>
            </a:r>
            <a:r>
              <a:rPr lang="en-US" sz="1600" b="1" dirty="0" err="1">
                <a:effectLst/>
                <a:latin typeface="Consolas" panose="020B0609020204030204" pitchFamily="49" charset="0"/>
                <a:ea typeface="Aptos" panose="020B0004020202020204" pitchFamily="34" charset="0"/>
                <a:cs typeface="Aptos" panose="020B0004020202020204" pitchFamily="34" charset="0"/>
              </a:rPr>
              <a:t>s.append</a:t>
            </a:r>
            <a:r>
              <a:rPr lang="en-US" sz="1600" b="1" dirty="0">
                <a:effectLst/>
                <a:latin typeface="Consolas" panose="020B0609020204030204" pitchFamily="49" charset="0"/>
                <a:ea typeface="Aptos" panose="020B0004020202020204" pitchFamily="34" charset="0"/>
                <a:cs typeface="Aptos" panose="020B0004020202020204" pitchFamily="34" charset="0"/>
              </a:rPr>
              <a:t>(</a:t>
            </a:r>
            <a:r>
              <a:rPr lang="en-US" sz="1600" b="1" dirty="0" err="1">
                <a:latin typeface="Consolas" panose="020B0609020204030204" pitchFamily="49" charset="0"/>
                <a:ea typeface="Aptos" panose="020B0004020202020204" pitchFamily="34" charset="0"/>
                <a:cs typeface="Aptos" panose="020B0004020202020204" pitchFamily="34" charset="0"/>
              </a:rPr>
              <a:t>x</a:t>
            </a:r>
            <a:r>
              <a:rPr lang="en-US" sz="1600" b="1" dirty="0" err="1">
                <a:effectLst/>
                <a:latin typeface="Consolas" panose="020B0609020204030204" pitchFamily="49" charset="0"/>
                <a:ea typeface="Aptos" panose="020B0004020202020204" pitchFamily="34" charset="0"/>
                <a:cs typeface="Aptos" panose="020B0004020202020204" pitchFamily="34" charset="0"/>
              </a:rPr>
              <a:t>.sprintf</a:t>
            </a:r>
            <a:r>
              <a:rPr lang="en-US" sz="1600" b="1" dirty="0">
                <a:effectLst/>
                <a:latin typeface="Consolas" panose="020B0609020204030204" pitchFamily="49" charset="0"/>
                <a:ea typeface="Aptos" panose="020B0004020202020204" pitchFamily="34" charset="0"/>
                <a:cs typeface="Aptos" panose="020B0004020202020204" pitchFamily="34" charset="0"/>
              </a:rPr>
              <a:t>())...</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return s;</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void </a:t>
            </a:r>
            <a:r>
              <a:rPr lang="en-US" sz="1600" b="1" dirty="0" err="1">
                <a:effectLst/>
                <a:latin typeface="Consolas" panose="020B0609020204030204" pitchFamily="49" charset="0"/>
                <a:ea typeface="Aptos" panose="020B0004020202020204" pitchFamily="34" charset="0"/>
                <a:cs typeface="Aptos" panose="020B0004020202020204" pitchFamily="34" charset="0"/>
              </a:rPr>
              <a:t>sscanf</a:t>
            </a:r>
            <a:r>
              <a:rPr lang="en-US" sz="1600" b="1" dirty="0">
                <a:effectLst/>
                <a:latin typeface="Consolas" panose="020B0609020204030204" pitchFamily="49" charset="0"/>
                <a:ea typeface="Aptos" panose="020B0004020202020204" pitchFamily="34" charset="0"/>
                <a:cs typeface="Aptos" panose="020B0004020202020204" pitchFamily="34" charset="0"/>
              </a:rPr>
              <a:t>(string s)</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  </a:t>
            </a:r>
            <a:r>
              <a:rPr lang="en-US" sz="1600" b="1" dirty="0" err="1">
                <a:effectLst/>
                <a:latin typeface="Consolas" panose="020B0609020204030204" pitchFamily="49" charset="0"/>
                <a:ea typeface="Aptos" panose="020B0004020202020204" pitchFamily="34" charset="0"/>
                <a:cs typeface="Aptos" panose="020B0004020202020204" pitchFamily="34" charset="0"/>
              </a:rPr>
              <a:t>stringstream</a:t>
            </a:r>
            <a:r>
              <a:rPr lang="en-US" sz="1600" b="1" dirty="0">
                <a:effectLst/>
                <a:latin typeface="Consolas" panose="020B0609020204030204" pitchFamily="49" charset="0"/>
                <a:ea typeface="Aptos" panose="020B0004020202020204" pitchFamily="34" charset="0"/>
                <a:cs typeface="Aptos" panose="020B0004020202020204" pitchFamily="34" charset="0"/>
              </a:rPr>
              <a:t> ss(s);</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ss &gt;&gt; x;</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ss &gt;&gt; y;</a:t>
            </a:r>
            <a:br>
              <a:rPr lang="en-US" sz="1600" b="1" dirty="0">
                <a:effectLst/>
                <a:latin typeface="Consolas" panose="020B0609020204030204" pitchFamily="49" charset="0"/>
                <a:ea typeface="Aptos" panose="020B0004020202020204" pitchFamily="34" charset="0"/>
                <a:cs typeface="Aptos" panose="020B0004020202020204" pitchFamily="34" charset="0"/>
              </a:rPr>
            </a:br>
            <a:r>
              <a:rPr lang="en-US" sz="1600" b="1" dirty="0">
                <a:effectLst/>
                <a:latin typeface="Consolas" panose="020B0609020204030204" pitchFamily="49" charset="0"/>
                <a:ea typeface="Aptos" panose="020B0004020202020204" pitchFamily="34" charset="0"/>
                <a:cs typeface="Aptos" panose="020B0004020202020204" pitchFamily="34" charset="0"/>
              </a:rPr>
              <a:t>}  };</a:t>
            </a:r>
            <a:br>
              <a:rPr lang="en-US" sz="1600" b="1" dirty="0">
                <a:effectLst/>
                <a:latin typeface="Consolas" panose="020B0609020204030204" pitchFamily="49" charset="0"/>
                <a:ea typeface="Aptos" panose="020B0004020202020204" pitchFamily="34" charset="0"/>
                <a:cs typeface="Aptos" panose="020B0004020202020204" pitchFamily="34" charset="0"/>
              </a:rPr>
            </a:br>
            <a:endParaRPr lang="en-US" sz="1600" b="1" dirty="0">
              <a:effectLst/>
              <a:latin typeface="Consolas" panose="020B0609020204030204" pitchFamily="49"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50271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a:extLst>
              <a:ext uri="{FF2B5EF4-FFF2-40B4-BE49-F238E27FC236}">
                <a16:creationId xmlns:a16="http://schemas.microsoft.com/office/drawing/2014/main" id="{F1F5B589-42F9-A678-5CEA-DAA476942C3F}"/>
              </a:ext>
            </a:extLst>
          </p:cNvPr>
          <p:cNvSpPr/>
          <p:nvPr/>
        </p:nvSpPr>
        <p:spPr>
          <a:xfrm>
            <a:off x="725296" y="4615525"/>
            <a:ext cx="3254991" cy="1992573"/>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FF00"/>
                </a:solidFill>
              </a:rPr>
              <a:t>C++ class Hello</a:t>
            </a:r>
          </a:p>
          <a:p>
            <a:pPr algn="ctr"/>
            <a:r>
              <a:rPr lang="en-US" dirty="0">
                <a:solidFill>
                  <a:srgbClr val="FFFF00"/>
                </a:solidFill>
              </a:rPr>
              <a:t>C++ class World</a:t>
            </a:r>
          </a:p>
          <a:p>
            <a:pPr algn="ctr"/>
            <a:r>
              <a:rPr lang="en-US" dirty="0" err="1">
                <a:solidFill>
                  <a:srgbClr val="FFFF00"/>
                </a:solidFill>
              </a:rPr>
              <a:t>ctest</a:t>
            </a:r>
            <a:r>
              <a:rPr lang="en-US" dirty="0">
                <a:solidFill>
                  <a:srgbClr val="FFFF00"/>
                </a:solidFill>
              </a:rPr>
              <a:t> unit tests</a:t>
            </a:r>
          </a:p>
          <a:p>
            <a:pPr algn="ctr"/>
            <a:r>
              <a:rPr lang="en-US" dirty="0">
                <a:solidFill>
                  <a:srgbClr val="FFFF00"/>
                </a:solidFill>
              </a:rPr>
              <a:t>C++ program </a:t>
            </a:r>
            <a:r>
              <a:rPr lang="en-US" dirty="0" err="1">
                <a:solidFill>
                  <a:srgbClr val="FFFF00"/>
                </a:solidFill>
              </a:rPr>
              <a:t>hello_world</a:t>
            </a:r>
            <a:endParaRPr lang="en-US" dirty="0"/>
          </a:p>
        </p:txBody>
      </p:sp>
      <p:sp>
        <p:nvSpPr>
          <p:cNvPr id="6" name="Rectangle 5">
            <a:extLst>
              <a:ext uri="{FF2B5EF4-FFF2-40B4-BE49-F238E27FC236}">
                <a16:creationId xmlns:a16="http://schemas.microsoft.com/office/drawing/2014/main" id="{A0DAF056-0357-91CD-005D-A8FD14302A76}"/>
              </a:ext>
            </a:extLst>
          </p:cNvPr>
          <p:cNvSpPr/>
          <p:nvPr/>
        </p:nvSpPr>
        <p:spPr>
          <a:xfrm>
            <a:off x="8402840" y="249902"/>
            <a:ext cx="3494134" cy="211540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latin typeface="Consolas" panose="020B0609020204030204" pitchFamily="49" charset="0"/>
              </a:rPr>
              <a:t>$ cd </a:t>
            </a:r>
            <a:r>
              <a:rPr lang="en-US" dirty="0" err="1">
                <a:latin typeface="Consolas" panose="020B0609020204030204" pitchFamily="49" charset="0"/>
              </a:rPr>
              <a:t>old_project</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cmaker</a:t>
            </a:r>
            <a:r>
              <a:rPr lang="en-US" dirty="0">
                <a:latin typeface="Consolas" panose="020B0609020204030204" pitchFamily="49" charset="0"/>
              </a:rPr>
              <a:t> retro </a:t>
            </a:r>
            <a:r>
              <a:rPr lang="en-US" dirty="0" err="1">
                <a:latin typeface="Consolas" panose="020B0609020204030204" pitchFamily="49" charset="0"/>
              </a:rPr>
              <a:t>OldProject</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mkdir</a:t>
            </a:r>
            <a:r>
              <a:rPr lang="en-US" dirty="0">
                <a:latin typeface="Consolas" panose="020B0609020204030204" pitchFamily="49" charset="0"/>
              </a:rPr>
              <a:t> build</a:t>
            </a:r>
          </a:p>
          <a:p>
            <a:r>
              <a:rPr lang="en-US" dirty="0">
                <a:latin typeface="Consolas" panose="020B0609020204030204" pitchFamily="49" charset="0"/>
              </a:rPr>
              <a:t>$ cd build</a:t>
            </a:r>
          </a:p>
          <a:p>
            <a:r>
              <a:rPr lang="en-US" dirty="0">
                <a:latin typeface="Consolas" panose="020B0609020204030204" pitchFamily="49" charset="0"/>
              </a:rPr>
              <a:t>$ </a:t>
            </a:r>
            <a:r>
              <a:rPr lang="en-US" dirty="0" err="1">
                <a:latin typeface="Consolas" panose="020B0609020204030204" pitchFamily="49" charset="0"/>
              </a:rPr>
              <a:t>cmake</a:t>
            </a:r>
            <a:r>
              <a:rPr lang="en-US" dirty="0">
                <a:latin typeface="Consolas" panose="020B0609020204030204" pitchFamily="49" charset="0"/>
              </a:rPr>
              <a:t> ..</a:t>
            </a:r>
          </a:p>
        </p:txBody>
      </p:sp>
      <p:sp>
        <p:nvSpPr>
          <p:cNvPr id="7" name="Rectangle 6">
            <a:extLst>
              <a:ext uri="{FF2B5EF4-FFF2-40B4-BE49-F238E27FC236}">
                <a16:creationId xmlns:a16="http://schemas.microsoft.com/office/drawing/2014/main" id="{C9C3AAF9-399C-EDD1-389D-4ECA2D1D9F03}"/>
              </a:ext>
            </a:extLst>
          </p:cNvPr>
          <p:cNvSpPr/>
          <p:nvPr/>
        </p:nvSpPr>
        <p:spPr>
          <a:xfrm>
            <a:off x="521812" y="249902"/>
            <a:ext cx="4758642" cy="337357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latin typeface="Consolas" panose="020B0609020204030204" pitchFamily="49" charset="0"/>
              </a:rPr>
              <a:t>$ </a:t>
            </a:r>
            <a:r>
              <a:rPr lang="en-US" dirty="0" err="1">
                <a:latin typeface="Consolas" panose="020B0609020204030204" pitchFamily="49" charset="0"/>
              </a:rPr>
              <a:t>mkdir</a:t>
            </a:r>
            <a:r>
              <a:rPr lang="en-US" dirty="0">
                <a:latin typeface="Consolas" panose="020B0609020204030204" pitchFamily="49" charset="0"/>
              </a:rPr>
              <a:t> </a:t>
            </a:r>
            <a:r>
              <a:rPr lang="en-US" dirty="0" err="1">
                <a:latin typeface="Consolas" panose="020B0609020204030204" pitchFamily="49" charset="0"/>
              </a:rPr>
              <a:t>hello_world</a:t>
            </a:r>
            <a:endParaRPr lang="en-US" dirty="0">
              <a:latin typeface="Consolas" panose="020B0609020204030204" pitchFamily="49" charset="0"/>
            </a:endParaRPr>
          </a:p>
          <a:p>
            <a:r>
              <a:rPr lang="en-US" dirty="0">
                <a:latin typeface="Consolas" panose="020B0609020204030204" pitchFamily="49" charset="0"/>
              </a:rPr>
              <a:t>$ cd </a:t>
            </a:r>
            <a:r>
              <a:rPr lang="en-US" dirty="0" err="1">
                <a:latin typeface="Consolas" panose="020B0609020204030204" pitchFamily="49" charset="0"/>
              </a:rPr>
              <a:t>hello_world</a:t>
            </a:r>
            <a:endParaRPr lang="en-US" dirty="0">
              <a:latin typeface="Consolas" panose="020B0609020204030204" pitchFamily="49" charset="0"/>
            </a:endParaRPr>
          </a:p>
          <a:p>
            <a:r>
              <a:rPr lang="en-US" dirty="0">
                <a:latin typeface="Consolas" panose="020B0609020204030204" pitchFamily="49" charset="0"/>
              </a:rPr>
              <a:t>$ echo "Open Source MIT" &gt; LICENSE</a:t>
            </a:r>
          </a:p>
          <a:p>
            <a:r>
              <a:rPr lang="en-US" dirty="0">
                <a:latin typeface="Consolas" panose="020B0609020204030204" pitchFamily="49" charset="0"/>
              </a:rPr>
              <a:t>$ export AUTHOR=“Robin Rowe"</a:t>
            </a:r>
          </a:p>
          <a:p>
            <a:r>
              <a:rPr lang="en-US" dirty="0">
                <a:latin typeface="Consolas" panose="020B0609020204030204" pitchFamily="49" charset="0"/>
              </a:rPr>
              <a:t>$ </a:t>
            </a:r>
            <a:r>
              <a:rPr lang="en-US" dirty="0" err="1">
                <a:latin typeface="Consolas" panose="020B0609020204030204" pitchFamily="49" charset="0"/>
              </a:rPr>
              <a:t>cmaker</a:t>
            </a:r>
            <a:r>
              <a:rPr lang="en-US" dirty="0">
                <a:latin typeface="Consolas" panose="020B0609020204030204" pitchFamily="49" charset="0"/>
              </a:rPr>
              <a:t> project HelloWorld</a:t>
            </a:r>
          </a:p>
          <a:p>
            <a:r>
              <a:rPr lang="en-US" dirty="0">
                <a:latin typeface="Consolas" panose="020B0609020204030204" pitchFamily="49" charset="0"/>
              </a:rPr>
              <a:t>$ </a:t>
            </a:r>
            <a:r>
              <a:rPr lang="en-US" dirty="0" err="1">
                <a:latin typeface="Consolas" panose="020B0609020204030204" pitchFamily="49" charset="0"/>
              </a:rPr>
              <a:t>cmaker</a:t>
            </a:r>
            <a:r>
              <a:rPr lang="en-US" dirty="0">
                <a:latin typeface="Consolas" panose="020B0609020204030204" pitchFamily="49" charset="0"/>
              </a:rPr>
              <a:t> class Hello World</a:t>
            </a:r>
          </a:p>
          <a:p>
            <a:r>
              <a:rPr lang="en-US" dirty="0">
                <a:latin typeface="Consolas" panose="020B0609020204030204" pitchFamily="49" charset="0"/>
              </a:rPr>
              <a:t>$ </a:t>
            </a:r>
            <a:r>
              <a:rPr lang="en-US" dirty="0" err="1">
                <a:latin typeface="Consolas" panose="020B0609020204030204" pitchFamily="49" charset="0"/>
              </a:rPr>
              <a:t>cmaker</a:t>
            </a:r>
            <a:r>
              <a:rPr lang="en-US" dirty="0">
                <a:latin typeface="Consolas" panose="020B0609020204030204" pitchFamily="49" charset="0"/>
              </a:rPr>
              <a:t> program </a:t>
            </a:r>
            <a:r>
              <a:rPr lang="en-US" dirty="0" err="1">
                <a:latin typeface="Consolas" panose="020B0609020204030204" pitchFamily="49" charset="0"/>
              </a:rPr>
              <a:t>hello_world</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mkdir</a:t>
            </a:r>
            <a:r>
              <a:rPr lang="en-US" dirty="0">
                <a:latin typeface="Consolas" panose="020B0609020204030204" pitchFamily="49" charset="0"/>
              </a:rPr>
              <a:t> </a:t>
            </a:r>
            <a:r>
              <a:rPr lang="en-US" dirty="0" err="1">
                <a:latin typeface="Consolas" panose="020B0609020204030204" pitchFamily="49" charset="0"/>
              </a:rPr>
              <a:t>build;cd</a:t>
            </a:r>
            <a:r>
              <a:rPr lang="en-US" dirty="0">
                <a:latin typeface="Consolas" panose="020B0609020204030204" pitchFamily="49" charset="0"/>
              </a:rPr>
              <a:t> build</a:t>
            </a:r>
          </a:p>
          <a:p>
            <a:r>
              <a:rPr lang="en-US" dirty="0">
                <a:latin typeface="Consolas" panose="020B0609020204030204" pitchFamily="49" charset="0"/>
              </a:rPr>
              <a:t>$ </a:t>
            </a:r>
            <a:r>
              <a:rPr lang="en-US" dirty="0" err="1">
                <a:latin typeface="Consolas" panose="020B0609020204030204" pitchFamily="49" charset="0"/>
              </a:rPr>
              <a:t>cmake</a:t>
            </a:r>
            <a:r>
              <a:rPr lang="en-US" dirty="0">
                <a:latin typeface="Consolas" panose="020B0609020204030204" pitchFamily="49" charset="0"/>
              </a:rPr>
              <a:t> ..</a:t>
            </a:r>
          </a:p>
          <a:p>
            <a:r>
              <a:rPr lang="en-US" dirty="0">
                <a:latin typeface="Consolas" panose="020B0609020204030204" pitchFamily="49" charset="0"/>
              </a:rPr>
              <a:t>$ </a:t>
            </a:r>
            <a:r>
              <a:rPr lang="en-US" dirty="0" err="1">
                <a:latin typeface="Consolas" panose="020B0609020204030204" pitchFamily="49" charset="0"/>
              </a:rPr>
              <a:t>cmaker</a:t>
            </a:r>
            <a:r>
              <a:rPr lang="en-US" dirty="0">
                <a:latin typeface="Consolas" panose="020B0609020204030204" pitchFamily="49" charset="0"/>
              </a:rPr>
              <a:t> run</a:t>
            </a:r>
          </a:p>
          <a:p>
            <a:r>
              <a:rPr lang="en-US" dirty="0">
                <a:latin typeface="Consolas" panose="020B0609020204030204" pitchFamily="49" charset="0"/>
              </a:rPr>
              <a:t>Hello World!</a:t>
            </a:r>
          </a:p>
        </p:txBody>
      </p:sp>
      <p:sp>
        <p:nvSpPr>
          <p:cNvPr id="9" name="Arrow: Right 8">
            <a:extLst>
              <a:ext uri="{FF2B5EF4-FFF2-40B4-BE49-F238E27FC236}">
                <a16:creationId xmlns:a16="http://schemas.microsoft.com/office/drawing/2014/main" id="{0F8DCBC9-AD8A-E29F-CE6D-9B8F6EA0CF74}"/>
              </a:ext>
            </a:extLst>
          </p:cNvPr>
          <p:cNvSpPr/>
          <p:nvPr/>
        </p:nvSpPr>
        <p:spPr>
          <a:xfrm rot="5400000">
            <a:off x="1669238" y="3493704"/>
            <a:ext cx="1136760" cy="9720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3A0CA8B-F144-ADD3-22DD-BA37DACB64CE}"/>
              </a:ext>
            </a:extLst>
          </p:cNvPr>
          <p:cNvSpPr/>
          <p:nvPr/>
        </p:nvSpPr>
        <p:spPr>
          <a:xfrm>
            <a:off x="4925490" y="2698845"/>
            <a:ext cx="3098042" cy="18492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FF00"/>
                </a:solidFill>
              </a:rPr>
              <a:t>Cmaker</a:t>
            </a:r>
            <a:endParaRPr lang="en-US" sz="4400" dirty="0">
              <a:solidFill>
                <a:srgbClr val="FFFF00"/>
              </a:solidFill>
            </a:endParaRPr>
          </a:p>
          <a:p>
            <a:pPr algn="ctr"/>
            <a:r>
              <a:rPr lang="en-US" sz="2400" dirty="0" err="1">
                <a:solidFill>
                  <a:srgbClr val="FFFF00"/>
                </a:solidFill>
              </a:rPr>
              <a:t>Cmake</a:t>
            </a:r>
            <a:r>
              <a:rPr lang="en-US" sz="2400" dirty="0">
                <a:solidFill>
                  <a:srgbClr val="FFFF00"/>
                </a:solidFill>
              </a:rPr>
              <a:t> Code Generator</a:t>
            </a:r>
            <a:endParaRPr lang="en-US" dirty="0">
              <a:solidFill>
                <a:srgbClr val="FFFF00"/>
              </a:solidFill>
            </a:endParaRPr>
          </a:p>
        </p:txBody>
      </p:sp>
      <p:sp>
        <p:nvSpPr>
          <p:cNvPr id="10" name="Flowchart: Multidocument 9">
            <a:extLst>
              <a:ext uri="{FF2B5EF4-FFF2-40B4-BE49-F238E27FC236}">
                <a16:creationId xmlns:a16="http://schemas.microsoft.com/office/drawing/2014/main" id="{FA095F33-7714-F30A-C4AA-10C3B4A37A2C}"/>
              </a:ext>
            </a:extLst>
          </p:cNvPr>
          <p:cNvSpPr/>
          <p:nvPr/>
        </p:nvSpPr>
        <p:spPr>
          <a:xfrm>
            <a:off x="8522411" y="2698845"/>
            <a:ext cx="3254991" cy="1992573"/>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Legacy C or C++ source</a:t>
            </a:r>
          </a:p>
          <a:p>
            <a:pPr algn="ctr"/>
            <a:r>
              <a:rPr lang="en-US" dirty="0">
                <a:solidFill>
                  <a:schemeClr val="bg1"/>
                </a:solidFill>
              </a:rPr>
              <a:t>No build system</a:t>
            </a:r>
          </a:p>
        </p:txBody>
      </p:sp>
      <p:sp>
        <p:nvSpPr>
          <p:cNvPr id="11" name="Flowchart: Document 10">
            <a:extLst>
              <a:ext uri="{FF2B5EF4-FFF2-40B4-BE49-F238E27FC236}">
                <a16:creationId xmlns:a16="http://schemas.microsoft.com/office/drawing/2014/main" id="{704402D0-E974-4649-47B9-556D7793414D}"/>
              </a:ext>
            </a:extLst>
          </p:cNvPr>
          <p:cNvSpPr/>
          <p:nvPr/>
        </p:nvSpPr>
        <p:spPr>
          <a:xfrm>
            <a:off x="8522410" y="5233426"/>
            <a:ext cx="3254991" cy="947351"/>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FF00"/>
                </a:solidFill>
              </a:rPr>
              <a:t>Cmake</a:t>
            </a:r>
            <a:r>
              <a:rPr lang="en-US" dirty="0">
                <a:solidFill>
                  <a:srgbClr val="FFFF00"/>
                </a:solidFill>
              </a:rPr>
              <a:t> files generated</a:t>
            </a:r>
          </a:p>
        </p:txBody>
      </p:sp>
      <p:sp>
        <p:nvSpPr>
          <p:cNvPr id="13" name="Arrow: Right 12">
            <a:extLst>
              <a:ext uri="{FF2B5EF4-FFF2-40B4-BE49-F238E27FC236}">
                <a16:creationId xmlns:a16="http://schemas.microsoft.com/office/drawing/2014/main" id="{38DF7720-D5F2-E218-C03C-77EAEDDEDBDC}"/>
              </a:ext>
            </a:extLst>
          </p:cNvPr>
          <p:cNvSpPr/>
          <p:nvPr/>
        </p:nvSpPr>
        <p:spPr>
          <a:xfrm rot="5400000">
            <a:off x="9692369" y="1510676"/>
            <a:ext cx="1136760" cy="9720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E36EE40-6AFB-586E-4009-C804CCBD4495}"/>
              </a:ext>
            </a:extLst>
          </p:cNvPr>
          <p:cNvSpPr/>
          <p:nvPr/>
        </p:nvSpPr>
        <p:spPr>
          <a:xfrm rot="5400000">
            <a:off x="9961074" y="4429167"/>
            <a:ext cx="599348" cy="9720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39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3ABE-66EC-180E-3C61-E1C70A7AC46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TrapC Additional Features</a:t>
            </a:r>
          </a:p>
        </p:txBody>
      </p:sp>
      <p:sp>
        <p:nvSpPr>
          <p:cNvPr id="3" name="Content Placeholder 2">
            <a:extLst>
              <a:ext uri="{FF2B5EF4-FFF2-40B4-BE49-F238E27FC236}">
                <a16:creationId xmlns:a16="http://schemas.microsoft.com/office/drawing/2014/main" id="{45831894-ACFC-9C5D-B95C-400BA87B8BB6}"/>
              </a:ext>
            </a:extLst>
          </p:cNvPr>
          <p:cNvSpPr>
            <a:spLocks noGrp="1"/>
          </p:cNvSpPr>
          <p:nvPr>
            <p:ph idx="1"/>
          </p:nvPr>
        </p:nvSpPr>
        <p:spPr>
          <a:xfrm>
            <a:off x="838199" y="1825625"/>
            <a:ext cx="10741925" cy="4351338"/>
          </a:xfrm>
        </p:spPr>
        <p:txBody>
          <a:bodyPr>
            <a:normAutofit fontScale="92500" lnSpcReduction="10000"/>
          </a:bodyPr>
          <a:lstStyle/>
          <a:p>
            <a:r>
              <a:rPr lang="en-US" sz="2800" dirty="0"/>
              <a:t>Initialization: All data not initialized by programmer is zeroed, no dirty reads</a:t>
            </a:r>
          </a:p>
          <a:p>
            <a:r>
              <a:rPr lang="en-US" dirty="0"/>
              <a:t>R</a:t>
            </a:r>
            <a:r>
              <a:rPr lang="en-US" sz="2800" dirty="0"/>
              <a:t>eflection: </a:t>
            </a:r>
            <a:r>
              <a:rPr lang="en-US" sz="2800" dirty="0" err="1"/>
              <a:t>printf</a:t>
            </a:r>
            <a:r>
              <a:rPr lang="en-US" sz="2800" dirty="0"/>
              <a:t> knows reflection name and type info, use %r</a:t>
            </a:r>
          </a:p>
          <a:p>
            <a:r>
              <a:rPr lang="en-US" dirty="0"/>
              <a:t>L</a:t>
            </a:r>
            <a:r>
              <a:rPr lang="en-US" sz="2800" dirty="0"/>
              <a:t>ocalization: i18n </a:t>
            </a:r>
            <a:r>
              <a:rPr lang="en-US" sz="2800" dirty="0" err="1"/>
              <a:t>gettext</a:t>
            </a:r>
            <a:r>
              <a:rPr lang="en-US" sz="2800" dirty="0"/>
              <a:t>() implicit in </a:t>
            </a:r>
            <a:r>
              <a:rPr lang="en-US" sz="2800" dirty="0" err="1"/>
              <a:t>printf</a:t>
            </a:r>
            <a:r>
              <a:rPr lang="en-US" sz="2800" dirty="0"/>
              <a:t> and </a:t>
            </a:r>
            <a:r>
              <a:rPr lang="en-US" sz="2800" dirty="0" err="1"/>
              <a:t>scanf</a:t>
            </a:r>
            <a:r>
              <a:rPr lang="en-US" sz="2800" dirty="0"/>
              <a:t>, no _(text) needed</a:t>
            </a:r>
          </a:p>
          <a:p>
            <a:r>
              <a:rPr lang="en-US" dirty="0"/>
              <a:t>Money</a:t>
            </a:r>
            <a:r>
              <a:rPr lang="en-US" sz="2800" dirty="0"/>
              <a:t> ‘decimal’ type, also ‘bool’</a:t>
            </a:r>
            <a:br>
              <a:rPr lang="en-US" sz="2800" dirty="0"/>
            </a:br>
            <a:r>
              <a:rPr lang="en-US" sz="2800" dirty="0"/>
              <a:t>   </a:t>
            </a:r>
            <a:r>
              <a:rPr lang="en-US" sz="2200" dirty="0">
                <a:latin typeface="Consolas" panose="020B0609020204030204" pitchFamily="49" charset="0"/>
              </a:rPr>
              <a:t>decimal&lt;int,4&gt; sales;// int that has a decimal point for 4 digits</a:t>
            </a:r>
            <a:endParaRPr lang="en-US" sz="2800" dirty="0">
              <a:latin typeface="Consolas" panose="020B0609020204030204" pitchFamily="49" charset="0"/>
            </a:endParaRPr>
          </a:p>
          <a:p>
            <a:r>
              <a:rPr lang="en-US" dirty="0"/>
              <a:t>Libraries: POSIX, iostream, STL (except std::map), </a:t>
            </a:r>
            <a:r>
              <a:rPr lang="en-US" sz="2800" dirty="0"/>
              <a:t>SQL, NoSQL, crypto, GUI</a:t>
            </a:r>
          </a:p>
          <a:p>
            <a:r>
              <a:rPr lang="en-US" sz="2800" dirty="0"/>
              <a:t>C++ member functions, including constructors, destructors</a:t>
            </a:r>
          </a:p>
          <a:p>
            <a:r>
              <a:rPr lang="en-US" dirty="0"/>
              <a:t>C++ implicit typedef of struct, default function arguments</a:t>
            </a:r>
            <a:endParaRPr lang="en-US" sz="2800" dirty="0"/>
          </a:p>
          <a:p>
            <a:r>
              <a:rPr lang="en-US" dirty="0"/>
              <a:t>TrapC retains C minimalism: no C++ function overloading, no C++ templates, </a:t>
            </a:r>
            <a:br>
              <a:rPr lang="en-US" dirty="0"/>
            </a:br>
            <a:r>
              <a:rPr lang="en-US" dirty="0"/>
              <a:t>no C++ exceptions, no C++ inheritance, no C++ polymorphism</a:t>
            </a:r>
            <a:endParaRPr lang="en-US" sz="2800" dirty="0"/>
          </a:p>
          <a:p>
            <a:endParaRPr lang="en-US" dirty="0"/>
          </a:p>
        </p:txBody>
      </p:sp>
    </p:spTree>
    <p:extLst>
      <p:ext uri="{BB962C8B-B14F-4D97-AF65-F5344CB8AC3E}">
        <p14:creationId xmlns:p14="http://schemas.microsoft.com/office/powerpoint/2010/main" val="1687034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0FCE-E536-3BCF-B6E9-5E76A6DC7EDC}"/>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TrapC Cybersecurity Compiler</a:t>
            </a:r>
          </a:p>
        </p:txBody>
      </p:sp>
      <p:sp>
        <p:nvSpPr>
          <p:cNvPr id="3" name="Content Placeholder 2">
            <a:extLst>
              <a:ext uri="{FF2B5EF4-FFF2-40B4-BE49-F238E27FC236}">
                <a16:creationId xmlns:a16="http://schemas.microsoft.com/office/drawing/2014/main" id="{31F86D97-EC9A-26F6-520B-BA606EB3360D}"/>
              </a:ext>
            </a:extLst>
          </p:cNvPr>
          <p:cNvSpPr>
            <a:spLocks noGrp="1"/>
          </p:cNvSpPr>
          <p:nvPr>
            <p:ph idx="1"/>
          </p:nvPr>
        </p:nvSpPr>
        <p:spPr>
          <a:xfrm>
            <a:off x="838200" y="1484431"/>
            <a:ext cx="10515600" cy="4351338"/>
          </a:xfrm>
        </p:spPr>
        <p:txBody>
          <a:bodyPr>
            <a:normAutofit/>
          </a:bodyPr>
          <a:lstStyle/>
          <a:p>
            <a:r>
              <a:rPr lang="en-US" dirty="0"/>
              <a:t>ISO C Committee Proposal N3423: memory safe extension of the C programming language with limited C++ compatibility</a:t>
            </a:r>
          </a:p>
          <a:p>
            <a:r>
              <a:rPr lang="en-US" dirty="0"/>
              <a:t>Harden legacy code: Compile ordinary C/C++ code into programs that cannot buffer overrun, cannot crash</a:t>
            </a:r>
          </a:p>
          <a:p>
            <a:r>
              <a:rPr lang="en-US" dirty="0"/>
              <a:t>TrapC secures: C/C++ pointers, </a:t>
            </a:r>
            <a:r>
              <a:rPr lang="en-US" dirty="0" err="1">
                <a:latin typeface="Consolas" panose="020B0609020204030204" pitchFamily="49" charset="0"/>
                <a:cs typeface="Courier New" panose="02070309020205020404" pitchFamily="49" charset="0"/>
              </a:rPr>
              <a:t>scanf</a:t>
            </a:r>
            <a:r>
              <a:rPr lang="en-US" dirty="0">
                <a:latin typeface="Consolas" panose="020B0609020204030204" pitchFamily="49" charset="0"/>
              </a:rPr>
              <a:t>, </a:t>
            </a:r>
            <a:r>
              <a:rPr lang="en-US" dirty="0" err="1">
                <a:latin typeface="Consolas" panose="020B0609020204030204" pitchFamily="49" charset="0"/>
                <a:cs typeface="Courier New" panose="02070309020205020404" pitchFamily="49" charset="0"/>
              </a:rPr>
              <a:t>printf</a:t>
            </a:r>
            <a:r>
              <a:rPr lang="en-US" dirty="0">
                <a:latin typeface="Consolas" panose="020B0609020204030204" pitchFamily="49" charset="0"/>
              </a:rPr>
              <a:t>, </a:t>
            </a:r>
            <a:r>
              <a:rPr lang="en-US" dirty="0">
                <a:latin typeface="Consolas" panose="020B0609020204030204" pitchFamily="49" charset="0"/>
                <a:cs typeface="Courier New" panose="02070309020205020404" pitchFamily="49" charset="0"/>
              </a:rPr>
              <a:t>malloc</a:t>
            </a:r>
          </a:p>
          <a:p>
            <a:r>
              <a:rPr lang="en-US" dirty="0"/>
              <a:t>On error, TrapC will either terminate with a useful error message or execute a recoverable, programmer-written, error trap handler</a:t>
            </a:r>
          </a:p>
          <a:p>
            <a:r>
              <a:rPr lang="en-US" dirty="0"/>
              <a:t>FOSS TrapC compiler development underway, to release in 2025</a:t>
            </a:r>
          </a:p>
        </p:txBody>
      </p:sp>
    </p:spTree>
    <p:extLst>
      <p:ext uri="{BB962C8B-B14F-4D97-AF65-F5344CB8AC3E}">
        <p14:creationId xmlns:p14="http://schemas.microsoft.com/office/powerpoint/2010/main" val="26322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360B-A93B-873C-0F25-922258482A2E}"/>
              </a:ext>
            </a:extLst>
          </p:cNvPr>
          <p:cNvSpPr>
            <a:spLocks noGrp="1"/>
          </p:cNvSpPr>
          <p:nvPr>
            <p:ph type="title"/>
          </p:nvPr>
        </p:nvSpPr>
        <p:spPr/>
        <p:txBody>
          <a:bodyPr>
            <a:normAutofit/>
          </a:bodyPr>
          <a:lstStyle/>
          <a:p>
            <a:r>
              <a:rPr lang="en-US" b="1" dirty="0"/>
              <a:t>Memory Safety, a National Security Crisis…</a:t>
            </a:r>
          </a:p>
        </p:txBody>
      </p:sp>
      <p:sp>
        <p:nvSpPr>
          <p:cNvPr id="3" name="Content Placeholder 2">
            <a:extLst>
              <a:ext uri="{FF2B5EF4-FFF2-40B4-BE49-F238E27FC236}">
                <a16:creationId xmlns:a16="http://schemas.microsoft.com/office/drawing/2014/main" id="{466C93DD-848D-E0E7-6119-5C63B20428C3}"/>
              </a:ext>
            </a:extLst>
          </p:cNvPr>
          <p:cNvSpPr>
            <a:spLocks noGrp="1"/>
          </p:cNvSpPr>
          <p:nvPr>
            <p:ph idx="1"/>
          </p:nvPr>
        </p:nvSpPr>
        <p:spPr>
          <a:xfrm>
            <a:off x="838200" y="1825625"/>
            <a:ext cx="4545842" cy="4351338"/>
          </a:xfrm>
        </p:spPr>
        <p:txBody>
          <a:bodyPr/>
          <a:lstStyle/>
          <a:p>
            <a:pPr marL="0" indent="0">
              <a:buNone/>
            </a:pPr>
            <a:r>
              <a:rPr lang="en-US" dirty="0"/>
              <a:t>So says:</a:t>
            </a:r>
          </a:p>
          <a:p>
            <a:r>
              <a:rPr lang="en-US" dirty="0"/>
              <a:t>The White House (ONCD)</a:t>
            </a:r>
          </a:p>
          <a:p>
            <a:r>
              <a:rPr lang="en-US" dirty="0"/>
              <a:t>DARPA (TRACTOR)</a:t>
            </a:r>
          </a:p>
          <a:p>
            <a:r>
              <a:rPr lang="en-US" dirty="0"/>
              <a:t>NSA</a:t>
            </a:r>
          </a:p>
          <a:p>
            <a:r>
              <a:rPr lang="en-US" dirty="0"/>
              <a:t>CISA</a:t>
            </a:r>
          </a:p>
          <a:p>
            <a:r>
              <a:rPr lang="en-US" dirty="0"/>
              <a:t>FBI</a:t>
            </a:r>
          </a:p>
          <a:p>
            <a:r>
              <a:rPr lang="en-US" dirty="0"/>
              <a:t>Five Eyes</a:t>
            </a:r>
          </a:p>
        </p:txBody>
      </p:sp>
      <p:graphicFrame>
        <p:nvGraphicFramePr>
          <p:cNvPr id="6" name="Chart 5">
            <a:extLst>
              <a:ext uri="{FF2B5EF4-FFF2-40B4-BE49-F238E27FC236}">
                <a16:creationId xmlns:a16="http://schemas.microsoft.com/office/drawing/2014/main" id="{DB7E34E0-F4EB-2B48-1C95-52F2B8254936}"/>
              </a:ext>
            </a:extLst>
          </p:cNvPr>
          <p:cNvGraphicFramePr>
            <a:graphicFrameLocks/>
          </p:cNvGraphicFramePr>
          <p:nvPr>
            <p:extLst>
              <p:ext uri="{D42A27DB-BD31-4B8C-83A1-F6EECF244321}">
                <p14:modId xmlns:p14="http://schemas.microsoft.com/office/powerpoint/2010/main" val="1825476342"/>
              </p:ext>
            </p:extLst>
          </p:nvPr>
        </p:nvGraphicFramePr>
        <p:xfrm>
          <a:off x="5738883" y="1825625"/>
          <a:ext cx="4960961" cy="4411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936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0E8C-2441-C6DB-83F3-F98A1E93D1D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 C++, Rust and TrapC</a:t>
            </a:r>
          </a:p>
        </p:txBody>
      </p:sp>
      <p:sp>
        <p:nvSpPr>
          <p:cNvPr id="3" name="Content Placeholder 2">
            <a:extLst>
              <a:ext uri="{FF2B5EF4-FFF2-40B4-BE49-F238E27FC236}">
                <a16:creationId xmlns:a16="http://schemas.microsoft.com/office/drawing/2014/main" id="{F0427E54-0CD8-27A7-FCD8-4A97C720FE94}"/>
              </a:ext>
            </a:extLst>
          </p:cNvPr>
          <p:cNvSpPr>
            <a:spLocks noGrp="1"/>
          </p:cNvSpPr>
          <p:nvPr>
            <p:ph idx="1"/>
          </p:nvPr>
        </p:nvSpPr>
        <p:spPr>
          <a:xfrm>
            <a:off x="838200" y="1825625"/>
            <a:ext cx="10515600" cy="4667250"/>
          </a:xfrm>
        </p:spPr>
        <p:txBody>
          <a:bodyPr>
            <a:noAutofit/>
          </a:bodyPr>
          <a:lstStyle/>
          <a:p>
            <a:pPr marL="0" indent="0">
              <a:buNone/>
            </a:pPr>
            <a:r>
              <a:rPr lang="en-US" sz="2400" dirty="0"/>
              <a:t>Linux creator </a:t>
            </a:r>
            <a:r>
              <a:rPr lang="en-US" sz="2400" b="1" dirty="0"/>
              <a:t>Linus Torvalds </a:t>
            </a:r>
            <a:r>
              <a:rPr lang="en-US" sz="2400" dirty="0"/>
              <a:t>says: </a:t>
            </a:r>
            <a:r>
              <a:rPr lang="en-US" sz="2400" i="1" dirty="0"/>
              <a:t>“</a:t>
            </a:r>
            <a:r>
              <a:rPr lang="en-US" sz="2400" b="1" i="1" dirty="0"/>
              <a:t>C is, in the end, a very simple language. It's one of the reasons I enjoy C and why a lot of C programmers enjoy C.”</a:t>
            </a:r>
          </a:p>
          <a:p>
            <a:pPr marL="0" indent="0">
              <a:buNone/>
            </a:pPr>
            <a:r>
              <a:rPr lang="en-US" sz="2400" dirty="0"/>
              <a:t>C++ creator </a:t>
            </a:r>
            <a:r>
              <a:rPr lang="en-US" sz="2400" b="1" dirty="0"/>
              <a:t>Bjarne </a:t>
            </a:r>
            <a:r>
              <a:rPr lang="en-US" sz="2400" b="1" dirty="0" err="1"/>
              <a:t>Stroustrup</a:t>
            </a:r>
            <a:r>
              <a:rPr lang="en-US" sz="2400" b="1" dirty="0"/>
              <a:t> </a:t>
            </a:r>
            <a:r>
              <a:rPr lang="en-US" sz="2400" dirty="0"/>
              <a:t>says: </a:t>
            </a:r>
            <a:r>
              <a:rPr lang="en-US" sz="2400" i="1" dirty="0"/>
              <a:t>“The value of a programming language is in the range and quality of its applications. </a:t>
            </a:r>
            <a:r>
              <a:rPr lang="en-US" sz="2400" b="1" i="1" dirty="0"/>
              <a:t>For C++, the evidence is its amazing range of application areas.</a:t>
            </a:r>
            <a:r>
              <a:rPr lang="en-US" sz="2400" i="1" dirty="0"/>
              <a:t>”</a:t>
            </a:r>
          </a:p>
          <a:p>
            <a:pPr marL="0" indent="0">
              <a:buNone/>
            </a:pPr>
            <a:r>
              <a:rPr lang="en-US" sz="2400" dirty="0"/>
              <a:t>Rust Foundation chairman </a:t>
            </a:r>
            <a:r>
              <a:rPr lang="en-US" sz="2400" b="1" dirty="0"/>
              <a:t>Shane Miller </a:t>
            </a:r>
            <a:r>
              <a:rPr lang="en-US" sz="2400" dirty="0"/>
              <a:t>says: </a:t>
            </a:r>
            <a:r>
              <a:rPr lang="en-US" sz="2400" i="1" dirty="0"/>
              <a:t>“Unlike older memory-safe languages such as Java or Python, the relatively new Rust language optimizes efficiency with Memory Safety. Unfortunately, </a:t>
            </a:r>
            <a:r>
              <a:rPr lang="en-US" sz="2400" b="1" i="1" dirty="0"/>
              <a:t>Rust’s innovative design and implementation are incompatible with existing engineering skills and systems</a:t>
            </a:r>
            <a:r>
              <a:rPr lang="en-US" sz="2400" i="1" dirty="0"/>
              <a:t>, creating market friction for adoption.”</a:t>
            </a:r>
          </a:p>
          <a:p>
            <a:pPr marL="0" indent="0">
              <a:buNone/>
            </a:pPr>
            <a:r>
              <a:rPr lang="en-US" sz="2400" dirty="0"/>
              <a:t>TrapC creator </a:t>
            </a:r>
            <a:r>
              <a:rPr lang="en-US" sz="2400" b="1" dirty="0"/>
              <a:t>Robin Rowe </a:t>
            </a:r>
            <a:r>
              <a:rPr lang="en-US" sz="2400" dirty="0"/>
              <a:t>says: </a:t>
            </a:r>
            <a:r>
              <a:rPr lang="en-US" sz="2400" i="1" dirty="0"/>
              <a:t>“</a:t>
            </a:r>
            <a:r>
              <a:rPr lang="en-US" sz="2400" b="1" i="1" dirty="0"/>
              <a:t>TrapC retains the minimalism of the C programming language, even has the same number of keywords, yet extends C to make it memory safe and also safe by design.</a:t>
            </a:r>
            <a:r>
              <a:rPr lang="en-US" sz="2400" i="1" dirty="0"/>
              <a:t>”</a:t>
            </a:r>
          </a:p>
        </p:txBody>
      </p:sp>
    </p:spTree>
    <p:extLst>
      <p:ext uri="{BB962C8B-B14F-4D97-AF65-F5344CB8AC3E}">
        <p14:creationId xmlns:p14="http://schemas.microsoft.com/office/powerpoint/2010/main" val="284913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CE14-7CAB-8A2E-7F63-A4A516B9BEB1}"/>
              </a:ext>
            </a:extLst>
          </p:cNvPr>
          <p:cNvSpPr>
            <a:spLocks noGrp="1"/>
          </p:cNvSpPr>
          <p:nvPr>
            <p:ph type="title"/>
          </p:nvPr>
        </p:nvSpPr>
        <p:spPr>
          <a:xfrm>
            <a:off x="838199" y="365125"/>
            <a:ext cx="10871579" cy="1325563"/>
          </a:xfrm>
        </p:spPr>
        <p:txBody>
          <a:bodyPr>
            <a:normAutofit/>
          </a:bodyPr>
          <a:lstStyle/>
          <a:p>
            <a:r>
              <a:rPr lang="en-US" sz="3600" b="1" dirty="0">
                <a:latin typeface="Arial" panose="020B0604020202020204" pitchFamily="34" charset="0"/>
                <a:cs typeface="Arial" panose="020B0604020202020204" pitchFamily="34" charset="0"/>
              </a:rPr>
              <a:t>Unsafe Memory: 70% of Cybersecurity Exploits</a:t>
            </a:r>
          </a:p>
        </p:txBody>
      </p:sp>
      <p:sp>
        <p:nvSpPr>
          <p:cNvPr id="3" name="Content Placeholder 2">
            <a:extLst>
              <a:ext uri="{FF2B5EF4-FFF2-40B4-BE49-F238E27FC236}">
                <a16:creationId xmlns:a16="http://schemas.microsoft.com/office/drawing/2014/main" id="{1F9A7796-DD1E-6E8A-ECD9-6D180DE242EB}"/>
              </a:ext>
            </a:extLst>
          </p:cNvPr>
          <p:cNvSpPr>
            <a:spLocks noGrp="1"/>
          </p:cNvSpPr>
          <p:nvPr>
            <p:ph idx="1"/>
          </p:nvPr>
        </p:nvSpPr>
        <p:spPr/>
        <p:txBody>
          <a:bodyPr>
            <a:normAutofit/>
          </a:bodyPr>
          <a:lstStyle/>
          <a:p>
            <a:r>
              <a:rPr lang="en-US" i="1" dirty="0"/>
              <a:t>“</a:t>
            </a:r>
            <a:r>
              <a:rPr lang="en-US" b="1" i="1" dirty="0"/>
              <a:t>Memory Safety vulnerabilities </a:t>
            </a:r>
            <a:r>
              <a:rPr lang="en-US" i="1" dirty="0"/>
              <a:t>affect software development across all industries.” </a:t>
            </a:r>
            <a:br>
              <a:rPr lang="en-US" dirty="0"/>
            </a:br>
            <a:r>
              <a:rPr lang="en-US" dirty="0"/>
              <a:t>                NSA Cybersecurity Directorate Technical Director Neal </a:t>
            </a:r>
            <a:r>
              <a:rPr lang="en-US" dirty="0" err="1"/>
              <a:t>Ziring</a:t>
            </a:r>
            <a:br>
              <a:rPr lang="en-US" dirty="0"/>
            </a:br>
            <a:endParaRPr lang="en-US" dirty="0"/>
          </a:p>
          <a:p>
            <a:r>
              <a:rPr lang="en-US" i="1" dirty="0"/>
              <a:t>“We, as a nation, have the ability, and the responsibility, to reduce the attack surface in cyberspace and prevent entire classes of security bugs from entering the digital ecosystem, but that means we need to tackle </a:t>
            </a:r>
            <a:r>
              <a:rPr lang="en-US" b="1" i="1" dirty="0"/>
              <a:t>the hard problem of moving to Memory Safe programming languages</a:t>
            </a:r>
            <a:r>
              <a:rPr lang="en-US" i="1" dirty="0"/>
              <a:t>.” </a:t>
            </a:r>
            <a:br>
              <a:rPr lang="en-US" dirty="0"/>
            </a:br>
            <a:r>
              <a:rPr lang="en-US" dirty="0"/>
              <a:t>                                   White House National Cyber Director Harry Coker </a:t>
            </a:r>
          </a:p>
          <a:p>
            <a:endParaRPr lang="en-US" dirty="0"/>
          </a:p>
        </p:txBody>
      </p:sp>
    </p:spTree>
    <p:extLst>
      <p:ext uri="{BB962C8B-B14F-4D97-AF65-F5344CB8AC3E}">
        <p14:creationId xmlns:p14="http://schemas.microsoft.com/office/powerpoint/2010/main" val="76633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70157-2F91-AF97-E1B5-0BC17BB77265}"/>
            </a:ext>
          </a:extLst>
        </p:cNvPr>
        <p:cNvGrpSpPr/>
        <p:nvPr/>
      </p:nvGrpSpPr>
      <p:grpSpPr>
        <a:xfrm>
          <a:off x="0" y="0"/>
          <a:ext cx="0" cy="0"/>
          <a:chOff x="0" y="0"/>
          <a:chExt cx="0" cy="0"/>
        </a:xfrm>
      </p:grpSpPr>
      <p:sp>
        <p:nvSpPr>
          <p:cNvPr id="12" name="Cloud 11">
            <a:extLst>
              <a:ext uri="{FF2B5EF4-FFF2-40B4-BE49-F238E27FC236}">
                <a16:creationId xmlns:a16="http://schemas.microsoft.com/office/drawing/2014/main" id="{5E46BE00-0311-9251-6755-6E5D3F67360D}"/>
              </a:ext>
            </a:extLst>
          </p:cNvPr>
          <p:cNvSpPr/>
          <p:nvPr/>
        </p:nvSpPr>
        <p:spPr>
          <a:xfrm>
            <a:off x="1750295" y="1113786"/>
            <a:ext cx="9560257" cy="5006927"/>
          </a:xfrm>
          <a:prstGeom prst="cloud">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8D4D215-E5FB-C5FF-C057-E82B9C024CA7}"/>
              </a:ext>
            </a:extLst>
          </p:cNvPr>
          <p:cNvGrpSpPr/>
          <p:nvPr/>
        </p:nvGrpSpPr>
        <p:grpSpPr>
          <a:xfrm>
            <a:off x="2061289" y="2557450"/>
            <a:ext cx="4496938" cy="3706718"/>
            <a:chOff x="181663" y="328407"/>
            <a:chExt cx="4496938" cy="3706718"/>
          </a:xfrm>
        </p:grpSpPr>
        <p:sp>
          <p:nvSpPr>
            <p:cNvPr id="4" name="Rectangle: Rounded Corners 3">
              <a:extLst>
                <a:ext uri="{FF2B5EF4-FFF2-40B4-BE49-F238E27FC236}">
                  <a16:creationId xmlns:a16="http://schemas.microsoft.com/office/drawing/2014/main" id="{592552DB-4D6F-E393-8ADC-1922F568126A}"/>
                </a:ext>
              </a:extLst>
            </p:cNvPr>
            <p:cNvSpPr/>
            <p:nvPr/>
          </p:nvSpPr>
          <p:spPr>
            <a:xfrm>
              <a:off x="181663" y="328407"/>
              <a:ext cx="4496938" cy="370671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A9EEEA-5B9A-2396-A23D-7E8EB09719A1}"/>
                </a:ext>
              </a:extLst>
            </p:cNvPr>
            <p:cNvSpPr txBox="1"/>
            <p:nvPr/>
          </p:nvSpPr>
          <p:spPr>
            <a:xfrm>
              <a:off x="800177" y="402547"/>
              <a:ext cx="3466533" cy="461665"/>
            </a:xfrm>
            <a:prstGeom prst="rect">
              <a:avLst/>
            </a:prstGeom>
            <a:noFill/>
          </p:spPr>
          <p:txBody>
            <a:bodyPr wrap="square" rtlCol="0">
              <a:spAutoFit/>
            </a:bodyPr>
            <a:lstStyle/>
            <a:p>
              <a:r>
                <a:rPr lang="en-US" sz="2400" b="1" dirty="0"/>
                <a:t>C Programming Language</a:t>
              </a:r>
            </a:p>
          </p:txBody>
        </p:sp>
      </p:grpSp>
      <p:sp>
        <p:nvSpPr>
          <p:cNvPr id="5" name="Oval 4">
            <a:extLst>
              <a:ext uri="{FF2B5EF4-FFF2-40B4-BE49-F238E27FC236}">
                <a16:creationId xmlns:a16="http://schemas.microsoft.com/office/drawing/2014/main" id="{C8B9A83B-4C34-5D9E-99BB-D1D5DCF115AD}"/>
              </a:ext>
            </a:extLst>
          </p:cNvPr>
          <p:cNvSpPr/>
          <p:nvPr/>
        </p:nvSpPr>
        <p:spPr>
          <a:xfrm>
            <a:off x="1240380" y="3093255"/>
            <a:ext cx="6053582" cy="3314367"/>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FF00"/>
                </a:solidFill>
              </a:rPr>
              <a:t>TrapC</a:t>
            </a:r>
            <a:r>
              <a:rPr lang="en-US" sz="4400" dirty="0">
                <a:solidFill>
                  <a:srgbClr val="FFFF00"/>
                </a:solidFill>
              </a:rPr>
              <a:t> Programming Language</a:t>
            </a:r>
            <a:endParaRPr lang="en-US" sz="1600" dirty="0">
              <a:solidFill>
                <a:srgbClr val="FFFF00"/>
              </a:solidFill>
            </a:endParaRPr>
          </a:p>
        </p:txBody>
      </p:sp>
      <p:sp>
        <p:nvSpPr>
          <p:cNvPr id="14" name="TextBox 13">
            <a:extLst>
              <a:ext uri="{FF2B5EF4-FFF2-40B4-BE49-F238E27FC236}">
                <a16:creationId xmlns:a16="http://schemas.microsoft.com/office/drawing/2014/main" id="{A8163EA3-C840-ABC3-FAE3-3401AC4C002A}"/>
              </a:ext>
            </a:extLst>
          </p:cNvPr>
          <p:cNvSpPr txBox="1"/>
          <p:nvPr/>
        </p:nvSpPr>
        <p:spPr>
          <a:xfrm>
            <a:off x="6813184" y="1890228"/>
            <a:ext cx="3781167" cy="2123658"/>
          </a:xfrm>
          <a:prstGeom prst="rect">
            <a:avLst/>
          </a:prstGeom>
          <a:noFill/>
        </p:spPr>
        <p:txBody>
          <a:bodyPr wrap="square" rtlCol="0">
            <a:spAutoFit/>
          </a:bodyPr>
          <a:lstStyle/>
          <a:p>
            <a:r>
              <a:rPr lang="en-US" sz="4400" dirty="0"/>
              <a:t>C++ Programming Language</a:t>
            </a:r>
          </a:p>
        </p:txBody>
      </p:sp>
      <p:sp>
        <p:nvSpPr>
          <p:cNvPr id="15" name="TextBox 14">
            <a:extLst>
              <a:ext uri="{FF2B5EF4-FFF2-40B4-BE49-F238E27FC236}">
                <a16:creationId xmlns:a16="http://schemas.microsoft.com/office/drawing/2014/main" id="{13388A8D-8D26-01C0-6779-DDCAD9C344FC}"/>
              </a:ext>
            </a:extLst>
          </p:cNvPr>
          <p:cNvSpPr txBox="1"/>
          <p:nvPr/>
        </p:nvSpPr>
        <p:spPr>
          <a:xfrm>
            <a:off x="-180742" y="401864"/>
            <a:ext cx="12192000" cy="523220"/>
          </a:xfrm>
          <a:prstGeom prst="rect">
            <a:avLst/>
          </a:prstGeom>
          <a:noFill/>
        </p:spPr>
        <p:txBody>
          <a:bodyPr wrap="square" rtlCol="0">
            <a:spAutoFit/>
          </a:bodyPr>
          <a:lstStyle/>
          <a:p>
            <a:pPr algn="ctr"/>
            <a:r>
              <a:rPr lang="en-US" sz="2800" b="1" dirty="0"/>
              <a:t>Overlap of C, C++ and </a:t>
            </a:r>
            <a:r>
              <a:rPr lang="en-US" sz="2800" b="1" dirty="0" err="1"/>
              <a:t>TrapC</a:t>
            </a:r>
            <a:r>
              <a:rPr lang="en-US" sz="2800" b="1" dirty="0"/>
              <a:t> Programming Language Features and Syntax</a:t>
            </a:r>
          </a:p>
        </p:txBody>
      </p:sp>
    </p:spTree>
    <p:extLst>
      <p:ext uri="{BB962C8B-B14F-4D97-AF65-F5344CB8AC3E}">
        <p14:creationId xmlns:p14="http://schemas.microsoft.com/office/powerpoint/2010/main" val="412305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7A8B-DD84-95EE-0D57-DFA461665DD8}"/>
              </a:ext>
            </a:extLst>
          </p:cNvPr>
          <p:cNvSpPr>
            <a:spLocks noGrp="1"/>
          </p:cNvSpPr>
          <p:nvPr>
            <p:ph type="title"/>
          </p:nvPr>
        </p:nvSpPr>
        <p:spPr>
          <a:xfrm>
            <a:off x="838200" y="365125"/>
            <a:ext cx="10844284" cy="1325563"/>
          </a:xfrm>
        </p:spPr>
        <p:txBody>
          <a:bodyPr>
            <a:normAutofit/>
          </a:bodyPr>
          <a:lstStyle/>
          <a:p>
            <a:r>
              <a:rPr lang="en-US" sz="4000" b="1" dirty="0">
                <a:latin typeface="Arial" panose="020B0604020202020204" pitchFamily="34" charset="0"/>
                <a:cs typeface="Arial" panose="020B0604020202020204" pitchFamily="34" charset="0"/>
              </a:rPr>
              <a:t>TrapC N3423 C Extension: 10 Key Points</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ECF2C1C-A528-8036-8FD3-05FB5143ED92}"/>
              </a:ext>
            </a:extLst>
          </p:cNvPr>
          <p:cNvSpPr>
            <a:spLocks noGrp="1"/>
          </p:cNvSpPr>
          <p:nvPr>
            <p:ph idx="1"/>
          </p:nvPr>
        </p:nvSpPr>
        <p:spPr>
          <a:xfrm>
            <a:off x="838200" y="1443488"/>
            <a:ext cx="11458435" cy="5325802"/>
          </a:xfrm>
        </p:spPr>
        <p:txBody>
          <a:bodyPr>
            <a:noAutofit/>
          </a:bodyPr>
          <a:lstStyle/>
          <a:p>
            <a:pPr marL="342900" indent="-342900">
              <a:buFont typeface="+mj-lt"/>
              <a:buAutoNum type="arabicPeriod"/>
            </a:pPr>
            <a:r>
              <a:rPr lang="en-US" sz="2000" dirty="0"/>
              <a:t>C code with no Undefined Behavior (UB), provides comprehensive </a:t>
            </a:r>
            <a:br>
              <a:rPr lang="en-US" sz="2000" dirty="0"/>
            </a:br>
            <a:r>
              <a:rPr lang="en-US" sz="2000" dirty="0"/>
              <a:t>safety, not an N3211 “memory safe compilation mode” C subset</a:t>
            </a:r>
          </a:p>
          <a:p>
            <a:pPr marL="342900" indent="-342900">
              <a:buFont typeface="+mj-lt"/>
              <a:buAutoNum type="arabicPeriod"/>
            </a:pPr>
            <a:r>
              <a:rPr lang="en-US" sz="2000" dirty="0"/>
              <a:t>TrapC keyword changes from C:</a:t>
            </a:r>
          </a:p>
          <a:p>
            <a:pPr lvl="1"/>
            <a:r>
              <a:rPr lang="en-US" sz="2000" dirty="0"/>
              <a:t>Removes ‘</a:t>
            </a:r>
            <a:r>
              <a:rPr lang="en-US" sz="2000" dirty="0" err="1"/>
              <a:t>goto</a:t>
            </a:r>
            <a:r>
              <a:rPr lang="en-US" sz="2000" dirty="0"/>
              <a:t>’ and ‘union’</a:t>
            </a:r>
          </a:p>
          <a:p>
            <a:pPr lvl="1"/>
            <a:r>
              <a:rPr lang="en-US" sz="2000" dirty="0"/>
              <a:t>Adds ‘trap’ and  ‘alias’</a:t>
            </a:r>
          </a:p>
          <a:p>
            <a:pPr marL="342900" indent="-342900">
              <a:buFont typeface="+mj-lt"/>
              <a:buAutoNum type="arabicPeriod"/>
            </a:pPr>
            <a:r>
              <a:rPr lang="en-US" sz="2000" dirty="0"/>
              <a:t>ABI compatible with C</a:t>
            </a:r>
          </a:p>
          <a:p>
            <a:pPr marL="342900" indent="-342900">
              <a:buFont typeface="+mj-lt"/>
              <a:buAutoNum type="arabicPeriod"/>
            </a:pPr>
            <a:r>
              <a:rPr lang="en-US" sz="2000" dirty="0"/>
              <a:t>Memory Safe Pointers (MSP), no wild pointers</a:t>
            </a:r>
          </a:p>
          <a:p>
            <a:pPr marL="342900" indent="-342900">
              <a:buFont typeface="+mj-lt"/>
              <a:buAutoNum type="arabicPeriod"/>
            </a:pPr>
            <a:r>
              <a:rPr lang="en-US" sz="2000" dirty="0"/>
              <a:t>Safe by Default (</a:t>
            </a:r>
            <a:r>
              <a:rPr lang="en-US" sz="2000" dirty="0" err="1"/>
              <a:t>SbD</a:t>
            </a:r>
            <a:r>
              <a:rPr lang="en-US" sz="2000" dirty="0"/>
              <a:t>) error handling with ‘trap’</a:t>
            </a:r>
          </a:p>
          <a:p>
            <a:pPr marL="342900" indent="-342900">
              <a:buFont typeface="+mj-lt"/>
              <a:buAutoNum type="arabicPeriod"/>
            </a:pPr>
            <a:r>
              <a:rPr lang="en-US" sz="2000" dirty="0"/>
              <a:t>Easy operator and type overloading with ‘alias’</a:t>
            </a:r>
          </a:p>
          <a:p>
            <a:pPr marL="342900" indent="-342900">
              <a:buFont typeface="+mj-lt"/>
              <a:buAutoNum type="arabicPeriod"/>
            </a:pPr>
            <a:r>
              <a:rPr lang="en-US" sz="2000" dirty="0" err="1"/>
              <a:t>Castplate</a:t>
            </a:r>
            <a:r>
              <a:rPr lang="en-US" sz="2000" dirty="0"/>
              <a:t> containers alias C++ STL API, without templates</a:t>
            </a:r>
          </a:p>
          <a:p>
            <a:pPr marL="342900" indent="-342900">
              <a:buFont typeface="+mj-lt"/>
              <a:buAutoNum type="arabicPeriod"/>
            </a:pPr>
            <a:r>
              <a:rPr lang="en-US" sz="2000" dirty="0"/>
              <a:t>Overloadable and </a:t>
            </a:r>
            <a:r>
              <a:rPr lang="en-US" sz="2000" dirty="0" err="1"/>
              <a:t>typesafe</a:t>
            </a:r>
            <a:r>
              <a:rPr lang="en-US" sz="2000" dirty="0"/>
              <a:t> </a:t>
            </a:r>
            <a:r>
              <a:rPr lang="en-US" sz="2000" dirty="0" err="1"/>
              <a:t>printf</a:t>
            </a:r>
            <a:r>
              <a:rPr lang="en-US" sz="2000" dirty="0"/>
              <a:t>() and </a:t>
            </a:r>
            <a:r>
              <a:rPr lang="en-US" sz="2000" dirty="0" err="1"/>
              <a:t>scanf</a:t>
            </a:r>
            <a:r>
              <a:rPr lang="en-US" sz="2000" dirty="0"/>
              <a:t>()</a:t>
            </a:r>
          </a:p>
          <a:p>
            <a:pPr marL="342900" indent="-342900">
              <a:buFont typeface="+mj-lt"/>
              <a:buAutoNum type="arabicPeriod"/>
            </a:pPr>
            <a:r>
              <a:rPr lang="en-US" sz="2000" dirty="0" err="1"/>
              <a:t>Cmaker</a:t>
            </a:r>
            <a:r>
              <a:rPr lang="en-US" sz="2000" dirty="0"/>
              <a:t> build system generates portable </a:t>
            </a:r>
            <a:r>
              <a:rPr lang="en-US" sz="2000" dirty="0" err="1"/>
              <a:t>cmake</a:t>
            </a:r>
            <a:r>
              <a:rPr lang="en-US" sz="2000" dirty="0"/>
              <a:t> files automatically</a:t>
            </a:r>
          </a:p>
          <a:p>
            <a:pPr marL="342900" indent="-342900">
              <a:buFont typeface="+mj-lt"/>
              <a:buAutoNum type="arabicPeriod"/>
            </a:pPr>
            <a:r>
              <a:rPr lang="en-US" sz="2000" dirty="0"/>
              <a:t> Initialization, reflection, localization, ‘decimal’ type, C++ constructors and destructors, RAII</a:t>
            </a:r>
          </a:p>
        </p:txBody>
      </p:sp>
      <p:grpSp>
        <p:nvGrpSpPr>
          <p:cNvPr id="8" name="Group 7">
            <a:extLst>
              <a:ext uri="{FF2B5EF4-FFF2-40B4-BE49-F238E27FC236}">
                <a16:creationId xmlns:a16="http://schemas.microsoft.com/office/drawing/2014/main" id="{EB91C05B-7B9E-80A5-385F-AF13054CDEAB}"/>
              </a:ext>
            </a:extLst>
          </p:cNvPr>
          <p:cNvGrpSpPr/>
          <p:nvPr/>
        </p:nvGrpSpPr>
        <p:grpSpPr>
          <a:xfrm>
            <a:off x="6974006" y="1554020"/>
            <a:ext cx="4998494" cy="3860492"/>
            <a:chOff x="6851176" y="2673136"/>
            <a:chExt cx="4998494" cy="3860492"/>
          </a:xfrm>
        </p:grpSpPr>
        <p:sp>
          <p:nvSpPr>
            <p:cNvPr id="4" name="Rectangle: Rounded Corners 3">
              <a:extLst>
                <a:ext uri="{FF2B5EF4-FFF2-40B4-BE49-F238E27FC236}">
                  <a16:creationId xmlns:a16="http://schemas.microsoft.com/office/drawing/2014/main" id="{AE5656AB-5086-91C0-EBFE-5ABE829FD8D4}"/>
                </a:ext>
              </a:extLst>
            </p:cNvPr>
            <p:cNvSpPr/>
            <p:nvPr/>
          </p:nvSpPr>
          <p:spPr>
            <a:xfrm>
              <a:off x="7919114" y="2673136"/>
              <a:ext cx="3930556" cy="3773606"/>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639106D-C5DE-43A6-935E-828B43829949}"/>
                </a:ext>
              </a:extLst>
            </p:cNvPr>
            <p:cNvSpPr/>
            <p:nvPr/>
          </p:nvSpPr>
          <p:spPr>
            <a:xfrm>
              <a:off x="6851176" y="3288575"/>
              <a:ext cx="4769893" cy="32450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TrapC </a:t>
              </a:r>
            </a:p>
            <a:p>
              <a:pPr algn="ctr"/>
              <a:r>
                <a:rPr lang="en-US" sz="4400" dirty="0"/>
                <a:t>C Language</a:t>
              </a:r>
            </a:p>
            <a:p>
              <a:pPr algn="ctr"/>
              <a:r>
                <a:rPr lang="en-US" sz="4400" dirty="0"/>
                <a:t>Extension</a:t>
              </a:r>
              <a:endParaRPr lang="en-US" sz="1600" dirty="0"/>
            </a:p>
          </p:txBody>
        </p:sp>
        <p:sp>
          <p:nvSpPr>
            <p:cNvPr id="6" name="TextBox 5">
              <a:extLst>
                <a:ext uri="{FF2B5EF4-FFF2-40B4-BE49-F238E27FC236}">
                  <a16:creationId xmlns:a16="http://schemas.microsoft.com/office/drawing/2014/main" id="{451E2D7C-8130-F949-8D2F-515A93570BF2}"/>
                </a:ext>
              </a:extLst>
            </p:cNvPr>
            <p:cNvSpPr txBox="1"/>
            <p:nvPr/>
          </p:nvSpPr>
          <p:spPr>
            <a:xfrm>
              <a:off x="8222776" y="2734551"/>
              <a:ext cx="3466533" cy="461665"/>
            </a:xfrm>
            <a:prstGeom prst="rect">
              <a:avLst/>
            </a:prstGeom>
            <a:noFill/>
          </p:spPr>
          <p:txBody>
            <a:bodyPr wrap="square" rtlCol="0">
              <a:spAutoFit/>
            </a:bodyPr>
            <a:lstStyle/>
            <a:p>
              <a:r>
                <a:rPr lang="en-US" sz="2400" b="1" dirty="0"/>
                <a:t>C Programming Language</a:t>
              </a:r>
            </a:p>
          </p:txBody>
        </p:sp>
      </p:grpSp>
    </p:spTree>
    <p:extLst>
      <p:ext uri="{BB962C8B-B14F-4D97-AF65-F5344CB8AC3E}">
        <p14:creationId xmlns:p14="http://schemas.microsoft.com/office/powerpoint/2010/main" val="70525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8EAE-6E61-0E4E-FE27-3EC3B035594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TrapC: No Buffer Overflows</a:t>
            </a:r>
          </a:p>
        </p:txBody>
      </p:sp>
      <p:sp>
        <p:nvSpPr>
          <p:cNvPr id="3" name="Content Placeholder 2">
            <a:extLst>
              <a:ext uri="{FF2B5EF4-FFF2-40B4-BE49-F238E27FC236}">
                <a16:creationId xmlns:a16="http://schemas.microsoft.com/office/drawing/2014/main" id="{9C7D961A-6A62-A235-117B-C23CA20687CE}"/>
              </a:ext>
            </a:extLst>
          </p:cNvPr>
          <p:cNvSpPr>
            <a:spLocks noGrp="1"/>
          </p:cNvSpPr>
          <p:nvPr>
            <p:ph idx="1"/>
          </p:nvPr>
        </p:nvSpPr>
        <p:spPr>
          <a:xfrm>
            <a:off x="838200" y="1439839"/>
            <a:ext cx="10515600" cy="4737124"/>
          </a:xfrm>
        </p:spPr>
        <p:txBody>
          <a:bodyPr>
            <a:normAutofit lnSpcReduction="10000"/>
          </a:bodyPr>
          <a:lstStyle/>
          <a:p>
            <a:pPr marL="0" marR="0" indent="0" latinLnBrk="1">
              <a:spcAft>
                <a:spcPts val="1000"/>
              </a:spcAft>
              <a:buNone/>
            </a:pP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 buffer_input_test.tc (CWE–242, CWE–120, CWE-77)</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#include &lt;</a:t>
            </a:r>
            <a:r>
              <a:rPr lang="en-US" sz="1800" b="1" kern="100" dirty="0" err="1">
                <a:effectLst/>
                <a:latin typeface="Consolas" panose="020B0609020204030204" pitchFamily="49" charset="0"/>
                <a:ea typeface="Calibri" panose="020F0502020204030204" pitchFamily="34" charset="0"/>
                <a:cs typeface="Times New Roman" panose="02020603050405020304" pitchFamily="18" charset="0"/>
              </a:rPr>
              <a:t>stdio.h</a:t>
            </a: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&gt;</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void </a:t>
            </a:r>
            <a:r>
              <a:rPr lang="en-US" sz="1800" b="1" kern="100" dirty="0" err="1">
                <a:effectLst/>
                <a:latin typeface="Consolas" panose="020B0609020204030204" pitchFamily="49" charset="0"/>
                <a:ea typeface="Calibri" panose="020F0502020204030204" pitchFamily="34" charset="0"/>
                <a:cs typeface="Times New Roman" panose="02020603050405020304" pitchFamily="18" charset="0"/>
              </a:rPr>
              <a:t>gets_input</a:t>
            </a: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(char* buffer)</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   </a:t>
            </a:r>
            <a:r>
              <a:rPr lang="en-US" sz="1800" b="1" kern="100" dirty="0" err="1">
                <a:effectLst/>
                <a:latin typeface="Consolas" panose="020B0609020204030204" pitchFamily="49" charset="0"/>
                <a:ea typeface="Calibri" panose="020F0502020204030204" pitchFamily="34" charset="0"/>
                <a:cs typeface="Times New Roman" panose="02020603050405020304" pitchFamily="18" charset="0"/>
              </a:rPr>
              <a:t>printf</a:t>
            </a: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("Please enter your name and press &lt;Enter&gt;: ");</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    gets(buffer);// buffer is memory safe pointer, TrapC 'gets’ knows size</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    </a:t>
            </a:r>
            <a:r>
              <a:rPr lang="en-US" sz="1800" b="1" kern="100" dirty="0" err="1">
                <a:effectLst/>
                <a:latin typeface="Consolas" panose="020B0609020204030204" pitchFamily="49" charset="0"/>
                <a:ea typeface="Calibri" panose="020F0502020204030204" pitchFamily="34" charset="0"/>
                <a:cs typeface="Times New Roman" panose="02020603050405020304" pitchFamily="18" charset="0"/>
              </a:rPr>
              <a:t>printf</a:t>
            </a: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a:t>
            </a:r>
            <a:r>
              <a:rPr lang="en-US" sz="1800" b="1" kern="100" dirty="0" err="1">
                <a:effectLst/>
                <a:latin typeface="Consolas" panose="020B0609020204030204" pitchFamily="49" charset="0"/>
                <a:ea typeface="Calibri" panose="020F0502020204030204" pitchFamily="34" charset="0"/>
                <a:cs typeface="Times New Roman" panose="02020603050405020304" pitchFamily="18" charset="0"/>
              </a:rPr>
              <a:t>s",buffer</a:t>
            </a: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int main()</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   char buffer[8];</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    </a:t>
            </a:r>
            <a:r>
              <a:rPr lang="en-US" sz="1800" b="1" kern="100" dirty="0" err="1">
                <a:effectLst/>
                <a:latin typeface="Consolas" panose="020B0609020204030204" pitchFamily="49" charset="0"/>
                <a:ea typeface="Calibri" panose="020F0502020204030204" pitchFamily="34" charset="0"/>
                <a:cs typeface="Times New Roman" panose="02020603050405020304" pitchFamily="18" charset="0"/>
              </a:rPr>
              <a:t>gets_input</a:t>
            </a: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(buffer);</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    return 0;</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a:t>
            </a:r>
          </a:p>
          <a:p>
            <a:pPr marL="0" marR="0" indent="0" latinLnBrk="1">
              <a:spcAft>
                <a:spcPts val="1000"/>
              </a:spcAft>
              <a:buNone/>
            </a:pPr>
            <a:r>
              <a:rPr lang="en-US" sz="1800" b="1" kern="100" dirty="0">
                <a:latin typeface="Consolas" panose="020B0609020204030204" pitchFamily="49" charset="0"/>
                <a:ea typeface="Calibri" panose="020F0502020204030204" pitchFamily="34" charset="0"/>
                <a:cs typeface="Times New Roman" panose="02020603050405020304" pitchFamily="18" charset="0"/>
              </a:rPr>
              <a:t>output:</a:t>
            </a:r>
          </a:p>
          <a:p>
            <a:pPr marL="0" marR="0" indent="0" latinLnBrk="1">
              <a:spcAft>
                <a:spcPts val="1000"/>
              </a:spcAft>
              <a:buNone/>
            </a:pP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Please enter your name and press &lt;Enter&gt;: Robin Rowe</a:t>
            </a:r>
            <a:b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b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Program terminated: memory overrun in </a:t>
            </a:r>
            <a:r>
              <a:rPr lang="en-US" sz="1800" b="1" kern="100" dirty="0" err="1">
                <a:effectLst/>
                <a:latin typeface="Consolas" panose="020B0609020204030204" pitchFamily="49" charset="0"/>
                <a:ea typeface="Calibri" panose="020F0502020204030204" pitchFamily="34" charset="0"/>
                <a:cs typeface="Times New Roman" panose="02020603050405020304" pitchFamily="18" charset="0"/>
              </a:rPr>
              <a:t>gets_input</a:t>
            </a:r>
            <a:r>
              <a:rPr lang="en-US" sz="1800" b="1" kern="100" dirty="0">
                <a:effectLst/>
                <a:latin typeface="Consolas" panose="020B0609020204030204" pitchFamily="49" charset="0"/>
                <a:ea typeface="Calibri" panose="020F0502020204030204" pitchFamily="34" charset="0"/>
                <a:cs typeface="Times New Roman" panose="02020603050405020304" pitchFamily="18" charset="0"/>
              </a:rPr>
              <a:t> buffer.</a:t>
            </a:r>
          </a:p>
          <a:p>
            <a:pPr marL="0" indent="0">
              <a:buNone/>
            </a:pPr>
            <a:endParaRPr lang="en-US" b="1" dirty="0"/>
          </a:p>
        </p:txBody>
      </p:sp>
    </p:spTree>
    <p:extLst>
      <p:ext uri="{BB962C8B-B14F-4D97-AF65-F5344CB8AC3E}">
        <p14:creationId xmlns:p14="http://schemas.microsoft.com/office/powerpoint/2010/main" val="345564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DF94-D576-CE1C-66B9-D722D983C3CF}"/>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TrapC Safe by Default (</a:t>
            </a:r>
            <a:r>
              <a:rPr lang="en-US" sz="4400" b="1" dirty="0" err="1">
                <a:latin typeface="Arial" panose="020B0604020202020204" pitchFamily="34" charset="0"/>
                <a:cs typeface="Arial" panose="020B0604020202020204" pitchFamily="34" charset="0"/>
              </a:rPr>
              <a:t>SbD</a:t>
            </a:r>
            <a:r>
              <a:rPr lang="en-US" sz="4400" b="1" dirty="0">
                <a:latin typeface="Arial" panose="020B0604020202020204" pitchFamily="34" charset="0"/>
                <a:cs typeface="Arial" panose="020B0604020202020204" pitchFamily="34" charset="0"/>
              </a:rPr>
              <a:t>)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Error Handling with ‘trap’</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0524F4-E813-0B97-9C2D-B6131979203D}"/>
              </a:ext>
            </a:extLst>
          </p:cNvPr>
          <p:cNvSpPr>
            <a:spLocks noGrp="1"/>
          </p:cNvSpPr>
          <p:nvPr>
            <p:ph idx="1"/>
          </p:nvPr>
        </p:nvSpPr>
        <p:spPr/>
        <p:txBody>
          <a:bodyPr>
            <a:normAutofit fontScale="70000" lnSpcReduction="20000"/>
          </a:bodyPr>
          <a:lstStyle/>
          <a:p>
            <a:pPr marL="0" indent="0">
              <a:spcAft>
                <a:spcPts val="1000"/>
              </a:spcAft>
              <a:buNone/>
            </a:pPr>
            <a:r>
              <a:rPr lang="en-US" sz="3200" dirty="0">
                <a:effectLst/>
                <a:latin typeface="Aptos" panose="020B0004020202020204" pitchFamily="34" charset="0"/>
                <a:ea typeface="Aptos" panose="020B0004020202020204" pitchFamily="34" charset="0"/>
                <a:cs typeface="Aptos" panose="020B0004020202020204" pitchFamily="34" charset="0"/>
              </a:rPr>
              <a:t>The key difference is what happens when a C programmer doesn’t write the code that checks for an error and when a TrapC programmer doesn’t…</a:t>
            </a:r>
          </a:p>
          <a:p>
            <a:pPr marL="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c_or_trapc.c</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int Foo()</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int </a:t>
            </a:r>
            <a:r>
              <a:rPr lang="en-US" sz="1800" b="1" dirty="0" err="1">
                <a:effectLst/>
                <a:latin typeface="Consolas" panose="020B0609020204030204" pitchFamily="49" charset="0"/>
                <a:ea typeface="Aptos" panose="020B0004020202020204" pitchFamily="34" charset="0"/>
                <a:cs typeface="Aptos" panose="020B0004020202020204" pitchFamily="34" charset="0"/>
              </a:rPr>
              <a:t>i</a:t>
            </a:r>
            <a:r>
              <a:rPr lang="en-US" sz="1800" b="1" dirty="0">
                <a:effectLst/>
                <a:latin typeface="Consolas" panose="020B0609020204030204" pitchFamily="49" charset="0"/>
                <a:ea typeface="Aptos" panose="020B0004020202020204" pitchFamily="34" charset="0"/>
                <a:cs typeface="Aptos" panose="020B0004020202020204" pitchFamily="34" charset="0"/>
              </a:rPr>
              <a:t> = 1;</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i</a:t>
            </a:r>
            <a:r>
              <a:rPr lang="en-US" sz="1800" b="1" dirty="0">
                <a:effectLst/>
                <a:latin typeface="Consolas" panose="020B0609020204030204" pitchFamily="49" charset="0"/>
                <a:ea typeface="Aptos" panose="020B0004020202020204" pitchFamily="34" charset="0"/>
                <a:cs typeface="Aptos" panose="020B0004020202020204" pitchFamily="34" charset="0"/>
              </a:rPr>
              <a: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#ifndef __</a:t>
            </a:r>
            <a:r>
              <a:rPr lang="en-US" sz="1800" b="1" dirty="0" err="1">
                <a:effectLst/>
                <a:latin typeface="Consolas" panose="020B0609020204030204" pitchFamily="49" charset="0"/>
                <a:ea typeface="Aptos" panose="020B0004020202020204" pitchFamily="34" charset="0"/>
                <a:cs typeface="Aptos" panose="020B0004020202020204" pitchFamily="34" charset="0"/>
              </a:rPr>
              <a:t>trapc</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if(!</a:t>
            </a:r>
            <a:r>
              <a:rPr lang="en-US" sz="1800" b="1" dirty="0" err="1">
                <a:effectLst/>
                <a:latin typeface="Consolas" panose="020B0609020204030204" pitchFamily="49" charset="0"/>
                <a:ea typeface="Aptos" panose="020B0004020202020204" pitchFamily="34" charset="0"/>
                <a:cs typeface="Aptos" panose="020B0004020202020204" pitchFamily="34" charset="0"/>
              </a:rPr>
              <a:t>i</a:t>
            </a:r>
            <a:r>
              <a:rPr lang="en-US" sz="1800" b="1" dirty="0">
                <a:effectLst/>
                <a:latin typeface="Consolas" panose="020B0609020204030204" pitchFamily="49" charset="0"/>
                <a:ea typeface="Aptos" panose="020B0004020202020204" pitchFamily="34" charset="0"/>
                <a:cs typeface="Aptos" panose="020B0004020202020204" pitchFamily="34" charset="0"/>
              </a:rPr>
              <a:t>) // C programmer must add check, be very careful!</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   return 0;</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#endif</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return 10/</a:t>
            </a:r>
            <a:r>
              <a:rPr lang="en-US" sz="1800" b="1" dirty="0" err="1">
                <a:effectLst/>
                <a:latin typeface="Consolas" panose="020B0609020204030204" pitchFamily="49" charset="0"/>
                <a:ea typeface="Aptos" panose="020B0004020202020204" pitchFamily="34" charset="0"/>
                <a:cs typeface="Aptos" panose="020B0004020202020204" pitchFamily="34" charset="0"/>
              </a:rPr>
              <a:t>i</a:t>
            </a:r>
            <a:r>
              <a:rPr lang="en-US" sz="1800" b="1" dirty="0">
                <a:effectLst/>
                <a:latin typeface="Consolas" panose="020B0609020204030204" pitchFamily="49" charset="0"/>
                <a:ea typeface="Aptos" panose="020B0004020202020204" pitchFamily="34" charset="0"/>
                <a:cs typeface="Aptos" panose="020B0004020202020204" pitchFamily="34" charset="0"/>
              </a:rPr>
              <a:t>;// TrapC will trap automatically on divide-by-zero, Safe by Default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p>
          <a:p>
            <a:pPr marL="0" marR="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int main()</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int </a:t>
            </a:r>
            <a:r>
              <a:rPr lang="en-US" sz="1800" b="1" dirty="0" err="1">
                <a:effectLst/>
                <a:latin typeface="Consolas" panose="020B0609020204030204" pitchFamily="49" charset="0"/>
                <a:ea typeface="Aptos" panose="020B0004020202020204" pitchFamily="34" charset="0"/>
                <a:cs typeface="Aptos" panose="020B0004020202020204" pitchFamily="34" charset="0"/>
              </a:rPr>
              <a:t>i</a:t>
            </a:r>
            <a:r>
              <a:rPr lang="en-US" sz="1800" b="1" dirty="0">
                <a:effectLst/>
                <a:latin typeface="Consolas" panose="020B0609020204030204" pitchFamily="49" charset="0"/>
                <a:ea typeface="Aptos" panose="020B0004020202020204" pitchFamily="34" charset="0"/>
                <a:cs typeface="Aptos" panose="020B0004020202020204" pitchFamily="34" charset="0"/>
              </a:rPr>
              <a:t> = Foo();</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#ifdef __</a:t>
            </a:r>
            <a:r>
              <a:rPr lang="en-US" sz="1800" b="1" dirty="0" err="1">
                <a:effectLst/>
                <a:latin typeface="Consolas" panose="020B0609020204030204" pitchFamily="49" charset="0"/>
                <a:ea typeface="Aptos" panose="020B0004020202020204" pitchFamily="34" charset="0"/>
                <a:cs typeface="Aptos" panose="020B0004020202020204" pitchFamily="34" charset="0"/>
              </a:rPr>
              <a:t>trapc</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trap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#else</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if(!</a:t>
            </a:r>
            <a:r>
              <a:rPr lang="en-US" sz="1800" b="1" dirty="0" err="1">
                <a:effectLst/>
                <a:latin typeface="Consolas" panose="020B0609020204030204" pitchFamily="49" charset="0"/>
                <a:ea typeface="Aptos" panose="020B0004020202020204" pitchFamily="34" charset="0"/>
                <a:cs typeface="Aptos" panose="020B0004020202020204" pitchFamily="34" charset="0"/>
              </a:rPr>
              <a:t>i</a:t>
            </a:r>
            <a:r>
              <a:rPr lang="en-US" sz="1800" b="1" dirty="0">
                <a:effectLst/>
                <a:latin typeface="Consolas" panose="020B0609020204030204" pitchFamily="49" charset="0"/>
                <a:ea typeface="Aptos" panose="020B0004020202020204" pitchFamily="34" charset="0"/>
                <a:cs typeface="Aptos" panose="020B0004020202020204" pitchFamily="34" charset="0"/>
              </a:rPr>
              <a: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#endif</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   puts(“ERROR: Division by zero!");</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return 1;</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return 0;</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279459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B2C5-AE47-71BF-B52C-415688C84C4E}"/>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TrapC Memory Safe Pointer (MSP)</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08CE0D3-E426-A097-A59A-54B227764CB7}"/>
              </a:ext>
            </a:extLst>
          </p:cNvPr>
          <p:cNvSpPr>
            <a:spLocks noGrp="1"/>
          </p:cNvSpPr>
          <p:nvPr>
            <p:ph idx="1"/>
          </p:nvPr>
        </p:nvSpPr>
        <p:spPr>
          <a:xfrm>
            <a:off x="838200" y="1439839"/>
            <a:ext cx="10515600" cy="4737124"/>
          </a:xfrm>
        </p:spPr>
        <p:txBody>
          <a:bodyPr>
            <a:normAutofit/>
          </a:bodyPr>
          <a:lstStyle/>
          <a:p>
            <a:pPr marL="0" marR="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 trapc_rtti.tc</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#include &lt;</a:t>
            </a:r>
            <a:r>
              <a:rPr lang="en-US" sz="1800" b="1" dirty="0" err="1">
                <a:effectLst/>
                <a:latin typeface="Consolas" panose="020B0609020204030204" pitchFamily="49" charset="0"/>
                <a:ea typeface="Aptos" panose="020B0004020202020204" pitchFamily="34" charset="0"/>
                <a:cs typeface="Aptos" panose="020B0004020202020204" pitchFamily="34" charset="0"/>
              </a:rPr>
              <a:t>type_info</a:t>
            </a:r>
            <a:r>
              <a:rPr lang="en-US" sz="1800" b="1" dirty="0">
                <a:effectLst/>
                <a:latin typeface="Consolas" panose="020B0609020204030204" pitchFamily="49" charset="0"/>
                <a:ea typeface="Aptos" panose="020B0004020202020204" pitchFamily="34" charset="0"/>
                <a:cs typeface="Aptos" panose="020B0004020202020204" pitchFamily="34" charset="0"/>
              </a:rPr>
              <a:t>&gt;</a:t>
            </a:r>
            <a:br>
              <a:rPr lang="en-US" sz="1800" b="1" dirty="0">
                <a:effectLst/>
                <a:latin typeface="Consolas" panose="020B0609020204030204" pitchFamily="49" charset="0"/>
                <a:ea typeface="Aptos" panose="020B0004020202020204" pitchFamily="34" charset="0"/>
                <a:cs typeface="Aptos" panose="020B0004020202020204" pitchFamily="34" charset="0"/>
              </a:rPr>
            </a:b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int main()</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int* p = new int[10];</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assert(</a:t>
            </a:r>
            <a:r>
              <a:rPr lang="en-US" sz="1800" b="1" dirty="0" err="1">
                <a:effectLst/>
                <a:latin typeface="Consolas" panose="020B0609020204030204" pitchFamily="49" charset="0"/>
                <a:ea typeface="Aptos" panose="020B0004020202020204" pitchFamily="34" charset="0"/>
                <a:cs typeface="Aptos" panose="020B0004020202020204" pitchFamily="34" charset="0"/>
              </a:rPr>
              <a:t>safeof</a:t>
            </a:r>
            <a:r>
              <a:rPr lang="en-US" sz="1800" b="1" dirty="0">
                <a:effectLst/>
                <a:latin typeface="Consolas" panose="020B0609020204030204" pitchFamily="49" charset="0"/>
                <a:ea typeface="Aptos" panose="020B0004020202020204" pitchFamily="34" charset="0"/>
                <a:cs typeface="Aptos" panose="020B0004020202020204" pitchFamily="34" charset="0"/>
              </a:rPr>
              <a:t>(p));//confirm TrapC memory safe pointer, not raw C pointer</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assert(p+9 == </a:t>
            </a:r>
            <a:r>
              <a:rPr lang="en-US" sz="1800" b="1" dirty="0" err="1">
                <a:effectLst/>
                <a:latin typeface="Consolas" panose="020B0609020204030204" pitchFamily="49" charset="0"/>
                <a:ea typeface="Aptos" panose="020B0004020202020204" pitchFamily="34" charset="0"/>
                <a:cs typeface="Aptos" panose="020B0004020202020204" pitchFamily="34" charset="0"/>
              </a:rPr>
              <a:t>lastof</a:t>
            </a:r>
            <a:r>
              <a:rPr lang="en-US" sz="1800" b="1" dirty="0">
                <a:effectLst/>
                <a:latin typeface="Consolas" panose="020B0609020204030204" pitchFamily="49" charset="0"/>
                <a:ea typeface="Aptos" panose="020B0004020202020204" pitchFamily="34" charset="0"/>
                <a:cs typeface="Aptos" panose="020B0004020202020204" pitchFamily="34" charset="0"/>
              </a:rPr>
              <a:t>(p));// get last valid member of array</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const </a:t>
            </a:r>
            <a:r>
              <a:rPr lang="en-US" sz="1800" b="1" dirty="0" err="1">
                <a:effectLst/>
                <a:latin typeface="Consolas" panose="020B0609020204030204" pitchFamily="49" charset="0"/>
                <a:ea typeface="Aptos" panose="020B0004020202020204" pitchFamily="34" charset="0"/>
                <a:cs typeface="Aptos" panose="020B0004020202020204" pitchFamily="34" charset="0"/>
              </a:rPr>
              <a:t>type_info</a:t>
            </a:r>
            <a:r>
              <a:rPr lang="en-US" sz="1800" b="1" dirty="0">
                <a:effectLst/>
                <a:latin typeface="Consolas" panose="020B0609020204030204" pitchFamily="49" charset="0"/>
                <a:ea typeface="Aptos" panose="020B0004020202020204" pitchFamily="34" charset="0"/>
                <a:cs typeface="Aptos" panose="020B0004020202020204" pitchFamily="34" charset="0"/>
              </a:rPr>
              <a:t>* t = </a:t>
            </a:r>
            <a:r>
              <a:rPr lang="en-US" sz="1800" b="1" dirty="0" err="1">
                <a:effectLst/>
                <a:latin typeface="Consolas" panose="020B0609020204030204" pitchFamily="49" charset="0"/>
                <a:ea typeface="Aptos" panose="020B0004020202020204" pitchFamily="34" charset="0"/>
                <a:cs typeface="Aptos" panose="020B0004020202020204" pitchFamily="34" charset="0"/>
              </a:rPr>
              <a:t>get_type_info</a:t>
            </a:r>
            <a:r>
              <a:rPr lang="en-US" sz="1800" b="1" dirty="0">
                <a:effectLst/>
                <a:latin typeface="Consolas" panose="020B0609020204030204" pitchFamily="49" charset="0"/>
                <a:ea typeface="Aptos" panose="020B0004020202020204" pitchFamily="34" charset="0"/>
                <a:cs typeface="Aptos" panose="020B0004020202020204" pitchFamily="34" charset="0"/>
              </a:rPr>
              <a:t>(p);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printf</a:t>
            </a:r>
            <a:r>
              <a:rPr lang="en-US" sz="1800" b="1" dirty="0">
                <a:effectLst/>
                <a:latin typeface="Consolas" panose="020B0609020204030204" pitchFamily="49" charset="0"/>
                <a:ea typeface="Aptos" panose="020B0004020202020204" pitchFamily="34" charset="0"/>
                <a:cs typeface="Aptos" panose="020B0004020202020204" pitchFamily="34" charset="0"/>
              </a:rPr>
              <a:t>("%{}\</a:t>
            </a:r>
            <a:r>
              <a:rPr lang="en-US" sz="1800" b="1" dirty="0" err="1">
                <a:effectLst/>
                <a:latin typeface="Consolas" panose="020B0609020204030204" pitchFamily="49" charset="0"/>
                <a:ea typeface="Aptos" panose="020B0004020202020204" pitchFamily="34" charset="0"/>
                <a:cs typeface="Aptos" panose="020B0004020202020204" pitchFamily="34" charset="0"/>
              </a:rPr>
              <a:t>n",t</a:t>
            </a:r>
            <a:r>
              <a:rPr lang="en-US" sz="1800" b="1" dirty="0">
                <a:effectLst/>
                <a:latin typeface="Consolas" panose="020B0609020204030204" pitchFamily="49" charset="0"/>
                <a:ea typeface="Aptos" panose="020B0004020202020204" pitchFamily="34" charset="0"/>
                <a:cs typeface="Aptos" panose="020B0004020202020204" pitchFamily="34" charset="0"/>
              </a:rPr>
              <a: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return 0;</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a:t>
            </a:r>
          </a:p>
          <a:p>
            <a:pPr marL="0" marR="0" indent="0">
              <a:spcBef>
                <a:spcPts val="900"/>
              </a:spcBef>
              <a:spcAft>
                <a:spcPts val="900"/>
              </a:spcAft>
              <a:buNone/>
            </a:pPr>
            <a:r>
              <a:rPr lang="en-US" sz="1800" b="1" dirty="0">
                <a:effectLst/>
                <a:latin typeface="Aptos" panose="020B0004020202020204" pitchFamily="34" charset="0"/>
                <a:ea typeface="Aptos" panose="020B0004020202020204" pitchFamily="34" charset="0"/>
                <a:cs typeface="Aptos" panose="020B0004020202020204" pitchFamily="34" charset="0"/>
              </a:rPr>
              <a:t>output:</a:t>
            </a:r>
          </a:p>
          <a:p>
            <a:pPr marL="0" marR="0" indent="0">
              <a:spcAft>
                <a:spcPts val="1000"/>
              </a:spcAft>
              <a:buNone/>
            </a:pPr>
            <a:r>
              <a:rPr lang="en-US" sz="1800" b="1" dirty="0" err="1">
                <a:effectLst/>
                <a:latin typeface="Consolas" panose="020B0609020204030204" pitchFamily="49" charset="0"/>
                <a:ea typeface="Aptos" panose="020B0004020202020204" pitchFamily="34" charset="0"/>
                <a:cs typeface="Aptos" panose="020B0004020202020204" pitchFamily="34" charset="0"/>
              </a:rPr>
              <a:t>nameof</a:t>
            </a:r>
            <a:r>
              <a:rPr lang="en-US" sz="1800" b="1" dirty="0">
                <a:effectLst/>
                <a:latin typeface="Consolas" panose="020B0609020204030204" pitchFamily="49" charset="0"/>
                <a:ea typeface="Aptos" panose="020B0004020202020204" pitchFamily="34" charset="0"/>
                <a:cs typeface="Aptos" panose="020B0004020202020204" pitchFamily="34" charset="0"/>
              </a:rPr>
              <a:t> = p, </a:t>
            </a:r>
            <a:r>
              <a:rPr lang="en-US" sz="1800" b="1" dirty="0" err="1">
                <a:effectLst/>
                <a:latin typeface="Consolas" panose="020B0609020204030204" pitchFamily="49" charset="0"/>
                <a:ea typeface="Aptos" panose="020B0004020202020204" pitchFamily="34" charset="0"/>
                <a:cs typeface="Aptos" panose="020B0004020202020204" pitchFamily="34" charset="0"/>
              </a:rPr>
              <a:t>typeof</a:t>
            </a:r>
            <a:r>
              <a:rPr lang="en-US" sz="1800" b="1" dirty="0">
                <a:effectLst/>
                <a:latin typeface="Consolas" panose="020B0609020204030204" pitchFamily="49" charset="0"/>
                <a:ea typeface="Aptos" panose="020B0004020202020204" pitchFamily="34" charset="0"/>
                <a:cs typeface="Aptos" panose="020B0004020202020204" pitchFamily="34" charset="0"/>
              </a:rPr>
              <a:t> = int*, </a:t>
            </a:r>
            <a:r>
              <a:rPr lang="en-US" sz="1800" b="1" dirty="0" err="1">
                <a:effectLst/>
                <a:latin typeface="Consolas" panose="020B0609020204030204" pitchFamily="49" charset="0"/>
                <a:ea typeface="Aptos" panose="020B0004020202020204" pitchFamily="34" charset="0"/>
                <a:cs typeface="Aptos" panose="020B0004020202020204" pitchFamily="34" charset="0"/>
              </a:rPr>
              <a:t>sizeof</a:t>
            </a:r>
            <a:r>
              <a:rPr lang="en-US" sz="1800" b="1" dirty="0">
                <a:effectLst/>
                <a:latin typeface="Consolas" panose="020B0609020204030204" pitchFamily="49" charset="0"/>
                <a:ea typeface="Aptos" panose="020B0004020202020204" pitchFamily="34" charset="0"/>
                <a:cs typeface="Aptos" panose="020B0004020202020204" pitchFamily="34" charset="0"/>
              </a:rPr>
              <a:t> = 80, </a:t>
            </a:r>
            <a:r>
              <a:rPr lang="en-US" sz="1800" b="1" dirty="0" err="1">
                <a:effectLst/>
                <a:latin typeface="Consolas" panose="020B0609020204030204" pitchFamily="49" charset="0"/>
                <a:ea typeface="Aptos" panose="020B0004020202020204" pitchFamily="34" charset="0"/>
                <a:cs typeface="Aptos" panose="020B0004020202020204" pitchFamily="34" charset="0"/>
              </a:rPr>
              <a:t>countof</a:t>
            </a:r>
            <a:r>
              <a:rPr lang="en-US" sz="1800" b="1" dirty="0">
                <a:effectLst/>
                <a:latin typeface="Consolas" panose="020B0609020204030204" pitchFamily="49" charset="0"/>
                <a:ea typeface="Aptos" panose="020B0004020202020204" pitchFamily="34" charset="0"/>
                <a:cs typeface="Aptos" panose="020B0004020202020204" pitchFamily="34" charset="0"/>
              </a:rPr>
              <a:t> = 10, </a:t>
            </a:r>
            <a:r>
              <a:rPr lang="en-US" sz="1800" b="1" dirty="0" err="1">
                <a:effectLst/>
                <a:latin typeface="Consolas" panose="020B0609020204030204" pitchFamily="49" charset="0"/>
                <a:ea typeface="Aptos" panose="020B0004020202020204" pitchFamily="34" charset="0"/>
                <a:cs typeface="Aptos" panose="020B0004020202020204" pitchFamily="34" charset="0"/>
              </a:rPr>
              <a:t>offsetof</a:t>
            </a:r>
            <a:r>
              <a:rPr lang="en-US" sz="1800" b="1" dirty="0">
                <a:effectLst/>
                <a:latin typeface="Consolas" panose="020B0609020204030204" pitchFamily="49" charset="0"/>
                <a:ea typeface="Aptos" panose="020B0004020202020204" pitchFamily="34" charset="0"/>
                <a:cs typeface="Aptos" panose="020B0004020202020204" pitchFamily="34" charset="0"/>
              </a:rPr>
              <a:t> = 0, </a:t>
            </a:r>
            <a:r>
              <a:rPr lang="en-US" sz="1800" b="1" dirty="0" err="1">
                <a:effectLst/>
                <a:latin typeface="Consolas" panose="020B0609020204030204" pitchFamily="49" charset="0"/>
                <a:ea typeface="Aptos" panose="020B0004020202020204" pitchFamily="34" charset="0"/>
                <a:cs typeface="Aptos" panose="020B0004020202020204" pitchFamily="34" charset="0"/>
              </a:rPr>
              <a:t>lastof</a:t>
            </a:r>
            <a:r>
              <a:rPr lang="en-US" sz="1800" b="1" dirty="0">
                <a:effectLst/>
                <a:latin typeface="Consolas" panose="020B0609020204030204" pitchFamily="49" charset="0"/>
                <a:ea typeface="Aptos" panose="020B0004020202020204" pitchFamily="34" charset="0"/>
                <a:cs typeface="Aptos" panose="020B0004020202020204" pitchFamily="34" charset="0"/>
              </a:rPr>
              <a:t> = 9, </a:t>
            </a:r>
            <a:r>
              <a:rPr lang="en-US" sz="1800" b="1" dirty="0" err="1">
                <a:effectLst/>
                <a:latin typeface="Consolas" panose="020B0609020204030204" pitchFamily="49" charset="0"/>
                <a:ea typeface="Aptos" panose="020B0004020202020204" pitchFamily="34" charset="0"/>
                <a:cs typeface="Aptos" panose="020B0004020202020204" pitchFamily="34" charset="0"/>
              </a:rPr>
              <a:t>addressof</a:t>
            </a:r>
            <a:r>
              <a:rPr lang="en-US" sz="1800" b="1" dirty="0">
                <a:effectLst/>
                <a:latin typeface="Consolas" panose="020B0609020204030204" pitchFamily="49" charset="0"/>
                <a:ea typeface="Aptos" panose="020B0004020202020204" pitchFamily="34" charset="0"/>
                <a:cs typeface="Aptos" panose="020B0004020202020204" pitchFamily="34" charset="0"/>
              </a:rPr>
              <a:t> = 00000235FB3A66C0, </a:t>
            </a:r>
            <a:r>
              <a:rPr lang="en-US" sz="1800" b="1" dirty="0" err="1">
                <a:effectLst/>
                <a:latin typeface="Consolas" panose="020B0609020204030204" pitchFamily="49" charset="0"/>
                <a:ea typeface="Aptos" panose="020B0004020202020204" pitchFamily="34" charset="0"/>
                <a:cs typeface="Aptos" panose="020B0004020202020204" pitchFamily="34" charset="0"/>
              </a:rPr>
              <a:t>safeof</a:t>
            </a:r>
            <a:r>
              <a:rPr lang="en-US" sz="1800" b="1" dirty="0">
                <a:effectLst/>
                <a:latin typeface="Consolas" panose="020B0609020204030204" pitchFamily="49" charset="0"/>
                <a:ea typeface="Aptos" panose="020B0004020202020204" pitchFamily="34" charset="0"/>
                <a:cs typeface="Aptos" panose="020B0004020202020204" pitchFamily="34" charset="0"/>
              </a:rPr>
              <a:t> = true, </a:t>
            </a:r>
            <a:r>
              <a:rPr lang="en-US" sz="1800" b="1" dirty="0" err="1">
                <a:effectLst/>
                <a:latin typeface="Consolas" panose="020B0609020204030204" pitchFamily="49" charset="0"/>
                <a:ea typeface="Aptos" panose="020B0004020202020204" pitchFamily="34" charset="0"/>
                <a:cs typeface="Aptos" panose="020B0004020202020204" pitchFamily="34" charset="0"/>
              </a:rPr>
              <a:t>ownerof</a:t>
            </a:r>
            <a:r>
              <a:rPr lang="en-US" sz="1800" b="1" dirty="0">
                <a:effectLst/>
                <a:latin typeface="Consolas" panose="020B0609020204030204" pitchFamily="49" charset="0"/>
                <a:ea typeface="Aptos" panose="020B0004020202020204" pitchFamily="34" charset="0"/>
                <a:cs typeface="Aptos" panose="020B0004020202020204" pitchFamily="34" charset="0"/>
              </a:rPr>
              <a:t> = true</a:t>
            </a:r>
          </a:p>
        </p:txBody>
      </p:sp>
    </p:spTree>
    <p:extLst>
      <p:ext uri="{BB962C8B-B14F-4D97-AF65-F5344CB8AC3E}">
        <p14:creationId xmlns:p14="http://schemas.microsoft.com/office/powerpoint/2010/main" val="49934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17150-FFDF-A9FC-1A48-92AB7ECE7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F6EBC-4676-57DE-0169-A999ABD52A04}"/>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TrapC Memory Safe Pointer (MSP) Implementation</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30528B2-3C3B-C48E-CFDF-E013AEDFC12B}"/>
              </a:ext>
            </a:extLst>
          </p:cNvPr>
          <p:cNvSpPr>
            <a:spLocks noGrp="1"/>
          </p:cNvSpPr>
          <p:nvPr>
            <p:ph idx="1"/>
          </p:nvPr>
        </p:nvSpPr>
        <p:spPr/>
        <p:txBody>
          <a:bodyPr>
            <a:normAutofit fontScale="92500" lnSpcReduction="10000"/>
          </a:bodyPr>
          <a:lstStyle/>
          <a:p>
            <a:pPr marL="0" marR="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struct </a:t>
            </a:r>
            <a:r>
              <a:rPr lang="en-US" sz="1800" b="1" dirty="0" err="1">
                <a:effectLst/>
                <a:latin typeface="Consolas" panose="020B0609020204030204" pitchFamily="49" charset="0"/>
                <a:ea typeface="Aptos" panose="020B0004020202020204" pitchFamily="34" charset="0"/>
                <a:cs typeface="Aptos" panose="020B0004020202020204" pitchFamily="34" charset="0"/>
              </a:rPr>
              <a:t>type_info</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const char* name;</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const char* type;</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size_t</a:t>
            </a:r>
            <a:r>
              <a:rPr lang="en-US" sz="1800" b="1" dirty="0">
                <a:effectLst/>
                <a:latin typeface="Consolas" panose="020B0609020204030204" pitchFamily="49" charset="0"/>
                <a:ea typeface="Aptos" panose="020B0004020202020204" pitchFamily="34" charset="0"/>
                <a:cs typeface="Aptos" panose="020B0004020202020204" pitchFamily="34" charset="0"/>
              </a:rPr>
              <a:t> size;</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size_t</a:t>
            </a:r>
            <a:r>
              <a:rPr lang="en-US" sz="1800" b="1" dirty="0">
                <a:effectLst/>
                <a:latin typeface="Consolas" panose="020B0609020204030204" pitchFamily="49" charset="0"/>
                <a:ea typeface="Aptos" panose="020B0004020202020204" pitchFamily="34" charset="0"/>
                <a:cs typeface="Aptos" panose="020B0004020202020204" pitchFamily="34" charset="0"/>
              </a:rPr>
              <a:t> count;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size_t</a:t>
            </a:r>
            <a:r>
              <a:rPr lang="en-US" sz="1800" b="1" dirty="0">
                <a:effectLst/>
                <a:latin typeface="Consolas" panose="020B0609020204030204" pitchFamily="49" charset="0"/>
                <a:ea typeface="Aptos" panose="020B0004020202020204" pitchFamily="34" charset="0"/>
                <a:cs typeface="Aptos" panose="020B0004020202020204" pitchFamily="34" charset="0"/>
              </a:rPr>
              <a:t> offset;</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type_info</a:t>
            </a:r>
            <a:r>
              <a:rPr lang="en-US" sz="1800" b="1" dirty="0">
                <a:effectLst/>
                <a:latin typeface="Consolas" panose="020B0609020204030204" pitchFamily="49" charset="0"/>
                <a:ea typeface="Aptos" panose="020B0004020202020204" pitchFamily="34" charset="0"/>
                <a:cs typeface="Aptos" panose="020B0004020202020204" pitchFamily="34" charset="0"/>
              </a:rPr>
              <a:t>* owner;</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    void* address;</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a:t>
            </a:r>
          </a:p>
          <a:p>
            <a:pPr marL="0" marR="0" indent="0">
              <a:spcAft>
                <a:spcPts val="1000"/>
              </a:spcAft>
              <a:buNone/>
            </a:pPr>
            <a:r>
              <a:rPr lang="en-US" sz="1800" b="1" dirty="0">
                <a:effectLst/>
                <a:latin typeface="Consolas" panose="020B0609020204030204" pitchFamily="49" charset="0"/>
                <a:ea typeface="Aptos" panose="020B0004020202020204" pitchFamily="34" charset="0"/>
                <a:cs typeface="Aptos" panose="020B0004020202020204" pitchFamily="34" charset="0"/>
              </a:rPr>
              <a:t>const char* </a:t>
            </a:r>
            <a:r>
              <a:rPr lang="en-US" sz="1800" b="1" dirty="0" err="1">
                <a:effectLst/>
                <a:latin typeface="Consolas" panose="020B0609020204030204" pitchFamily="49" charset="0"/>
                <a:ea typeface="Aptos" panose="020B0004020202020204" pitchFamily="34" charset="0"/>
                <a:cs typeface="Aptos" panose="020B0004020202020204" pitchFamily="34" charset="0"/>
              </a:rPr>
              <a:t>nameof</a:t>
            </a:r>
            <a:r>
              <a:rPr lang="en-US" sz="1800" b="1" dirty="0">
                <a:effectLst/>
                <a:latin typeface="Consolas" panose="020B0609020204030204" pitchFamily="49" charset="0"/>
                <a:ea typeface="Aptos" panose="020B0004020202020204" pitchFamily="34" charset="0"/>
                <a:cs typeface="Aptos" panose="020B0004020202020204" pitchFamily="34" charset="0"/>
              </a:rPr>
              <a:t>(void* 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const char* </a:t>
            </a:r>
            <a:r>
              <a:rPr lang="en-US" sz="1800" b="1" dirty="0" err="1">
                <a:effectLst/>
                <a:latin typeface="Consolas" panose="020B0609020204030204" pitchFamily="49" charset="0"/>
                <a:ea typeface="Aptos" panose="020B0004020202020204" pitchFamily="34" charset="0"/>
                <a:cs typeface="Aptos" panose="020B0004020202020204" pitchFamily="34" charset="0"/>
              </a:rPr>
              <a:t>typeof</a:t>
            </a:r>
            <a:r>
              <a:rPr lang="en-US" sz="1800" b="1" dirty="0">
                <a:effectLst/>
                <a:latin typeface="Consolas" panose="020B0609020204030204" pitchFamily="49" charset="0"/>
                <a:ea typeface="Aptos" panose="020B0004020202020204" pitchFamily="34" charset="0"/>
                <a:cs typeface="Aptos" panose="020B0004020202020204" pitchFamily="34" charset="0"/>
              </a:rPr>
              <a:t>(void* 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err="1">
                <a:effectLst/>
                <a:latin typeface="Consolas" panose="020B0609020204030204" pitchFamily="49" charset="0"/>
                <a:ea typeface="Aptos" panose="020B0004020202020204" pitchFamily="34" charset="0"/>
                <a:cs typeface="Aptos" panose="020B0004020202020204" pitchFamily="34" charset="0"/>
              </a:rPr>
              <a:t>size_t</a:t>
            </a: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sizeof</a:t>
            </a:r>
            <a:r>
              <a:rPr lang="en-US" sz="1800" b="1" dirty="0">
                <a:effectLst/>
                <a:latin typeface="Consolas" panose="020B0609020204030204" pitchFamily="49" charset="0"/>
                <a:ea typeface="Aptos" panose="020B0004020202020204" pitchFamily="34" charset="0"/>
                <a:cs typeface="Aptos" panose="020B0004020202020204" pitchFamily="34" charset="0"/>
              </a:rPr>
              <a:t>(void* 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err="1">
                <a:effectLst/>
                <a:latin typeface="Consolas" panose="020B0609020204030204" pitchFamily="49" charset="0"/>
                <a:ea typeface="Aptos" panose="020B0004020202020204" pitchFamily="34" charset="0"/>
                <a:cs typeface="Aptos" panose="020B0004020202020204" pitchFamily="34" charset="0"/>
              </a:rPr>
              <a:t>size_t</a:t>
            </a: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countof</a:t>
            </a:r>
            <a:r>
              <a:rPr lang="en-US" sz="1800" b="1" dirty="0">
                <a:effectLst/>
                <a:latin typeface="Consolas" panose="020B0609020204030204" pitchFamily="49" charset="0"/>
                <a:ea typeface="Aptos" panose="020B0004020202020204" pitchFamily="34" charset="0"/>
                <a:cs typeface="Aptos" panose="020B0004020202020204" pitchFamily="34" charset="0"/>
              </a:rPr>
              <a:t>(void* 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err="1">
                <a:effectLst/>
                <a:latin typeface="Consolas" panose="020B0609020204030204" pitchFamily="49" charset="0"/>
                <a:ea typeface="Aptos" panose="020B0004020202020204" pitchFamily="34" charset="0"/>
                <a:cs typeface="Aptos" panose="020B0004020202020204" pitchFamily="34" charset="0"/>
              </a:rPr>
              <a:t>size_t</a:t>
            </a:r>
            <a:r>
              <a:rPr lang="en-US" sz="1800" b="1" dirty="0">
                <a:effectLst/>
                <a:latin typeface="Consolas" panose="020B0609020204030204" pitchFamily="49" charset="0"/>
                <a:ea typeface="Aptos" panose="020B0004020202020204" pitchFamily="34" charset="0"/>
                <a:cs typeface="Aptos" panose="020B0004020202020204" pitchFamily="34" charset="0"/>
              </a:rPr>
              <a:t> </a:t>
            </a:r>
            <a:r>
              <a:rPr lang="en-US" sz="1800" b="1" dirty="0" err="1">
                <a:effectLst/>
                <a:latin typeface="Consolas" panose="020B0609020204030204" pitchFamily="49" charset="0"/>
                <a:ea typeface="Aptos" panose="020B0004020202020204" pitchFamily="34" charset="0"/>
                <a:cs typeface="Aptos" panose="020B0004020202020204" pitchFamily="34" charset="0"/>
              </a:rPr>
              <a:t>offsetof</a:t>
            </a:r>
            <a:r>
              <a:rPr lang="en-US" sz="1800" b="1" dirty="0">
                <a:effectLst/>
                <a:latin typeface="Consolas" panose="020B0609020204030204" pitchFamily="49" charset="0"/>
                <a:ea typeface="Aptos" panose="020B0004020202020204" pitchFamily="34" charset="0"/>
                <a:cs typeface="Aptos" panose="020B0004020202020204" pitchFamily="34" charset="0"/>
              </a:rPr>
              <a:t>(void* 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void* </a:t>
            </a:r>
            <a:r>
              <a:rPr lang="en-US" sz="1800" b="1" dirty="0" err="1">
                <a:effectLst/>
                <a:latin typeface="Consolas" panose="020B0609020204030204" pitchFamily="49" charset="0"/>
                <a:ea typeface="Aptos" panose="020B0004020202020204" pitchFamily="34" charset="0"/>
                <a:cs typeface="Aptos" panose="020B0004020202020204" pitchFamily="34" charset="0"/>
              </a:rPr>
              <a:t>lastof</a:t>
            </a:r>
            <a:r>
              <a:rPr lang="en-US" sz="1800" b="1" dirty="0">
                <a:effectLst/>
                <a:latin typeface="Consolas" panose="020B0609020204030204" pitchFamily="49" charset="0"/>
                <a:ea typeface="Aptos" panose="020B0004020202020204" pitchFamily="34" charset="0"/>
                <a:cs typeface="Aptos" panose="020B0004020202020204" pitchFamily="34" charset="0"/>
              </a:rPr>
              <a:t>(void* p);</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bool </a:t>
            </a:r>
            <a:r>
              <a:rPr lang="en-US" sz="1800" b="1" dirty="0" err="1">
                <a:latin typeface="Consolas" panose="020B0609020204030204" pitchFamily="49" charset="0"/>
                <a:ea typeface="Aptos" panose="020B0004020202020204" pitchFamily="34" charset="0"/>
                <a:cs typeface="Aptos" panose="020B0004020202020204" pitchFamily="34" charset="0"/>
              </a:rPr>
              <a:t>safe</a:t>
            </a:r>
            <a:r>
              <a:rPr lang="en-US" sz="1800" b="1" dirty="0" err="1">
                <a:effectLst/>
                <a:latin typeface="Consolas" panose="020B0609020204030204" pitchFamily="49" charset="0"/>
                <a:ea typeface="Aptos" panose="020B0004020202020204" pitchFamily="34" charset="0"/>
                <a:cs typeface="Aptos" panose="020B0004020202020204" pitchFamily="34" charset="0"/>
              </a:rPr>
              <a:t>of</a:t>
            </a:r>
            <a:r>
              <a:rPr lang="en-US" sz="1800" b="1" dirty="0">
                <a:effectLst/>
                <a:latin typeface="Consolas" panose="020B0609020204030204" pitchFamily="49" charset="0"/>
                <a:ea typeface="Aptos" panose="020B0004020202020204" pitchFamily="34" charset="0"/>
                <a:cs typeface="Aptos" panose="020B0004020202020204" pitchFamily="34" charset="0"/>
              </a:rPr>
              <a:t>(void* p);// returns false if null pointer or </a:t>
            </a:r>
            <a:r>
              <a:rPr lang="en-US" sz="1800" b="1" dirty="0">
                <a:latin typeface="Consolas" panose="020B0609020204030204" pitchFamily="49" charset="0"/>
                <a:ea typeface="Aptos" panose="020B0004020202020204" pitchFamily="34" charset="0"/>
                <a:cs typeface="Aptos" panose="020B0004020202020204" pitchFamily="34" charset="0"/>
              </a:rPr>
              <a:t>not memory safe</a:t>
            </a:r>
            <a:br>
              <a:rPr lang="en-US" sz="1800" b="1" dirty="0">
                <a:effectLst/>
                <a:latin typeface="Consolas" panose="020B0609020204030204" pitchFamily="49" charset="0"/>
                <a:ea typeface="Aptos" panose="020B0004020202020204" pitchFamily="34" charset="0"/>
                <a:cs typeface="Aptos" panose="020B0004020202020204" pitchFamily="34" charset="0"/>
              </a:rPr>
            </a:br>
            <a:r>
              <a:rPr lang="en-US" sz="1800" b="1" dirty="0">
                <a:effectLst/>
                <a:latin typeface="Consolas" panose="020B0609020204030204" pitchFamily="49" charset="0"/>
                <a:ea typeface="Aptos" panose="020B0004020202020204" pitchFamily="34" charset="0"/>
                <a:cs typeface="Aptos" panose="020B0004020202020204" pitchFamily="34" charset="0"/>
              </a:rPr>
              <a:t>bool </a:t>
            </a:r>
            <a:r>
              <a:rPr lang="en-US" sz="1800" b="1" dirty="0" err="1">
                <a:effectLst/>
                <a:latin typeface="Consolas" panose="020B0609020204030204" pitchFamily="49" charset="0"/>
                <a:ea typeface="Aptos" panose="020B0004020202020204" pitchFamily="34" charset="0"/>
                <a:cs typeface="Aptos" panose="020B0004020202020204" pitchFamily="34" charset="0"/>
              </a:rPr>
              <a:t>ownerof</a:t>
            </a:r>
            <a:r>
              <a:rPr lang="en-US" sz="1800" b="1" dirty="0">
                <a:effectLst/>
                <a:latin typeface="Consolas" panose="020B0609020204030204" pitchFamily="49" charset="0"/>
                <a:ea typeface="Aptos" panose="020B0004020202020204" pitchFamily="34" charset="0"/>
                <a:cs typeface="Aptos" panose="020B0004020202020204" pitchFamily="34" charset="0"/>
              </a:rPr>
              <a:t>(void* p);// returns false if alias</a:t>
            </a:r>
          </a:p>
          <a:p>
            <a:endParaRPr lang="en-US" dirty="0"/>
          </a:p>
        </p:txBody>
      </p:sp>
    </p:spTree>
    <p:extLst>
      <p:ext uri="{BB962C8B-B14F-4D97-AF65-F5344CB8AC3E}">
        <p14:creationId xmlns:p14="http://schemas.microsoft.com/office/powerpoint/2010/main" val="51944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2849</TotalTime>
  <Words>2731</Words>
  <Application>Microsoft Office PowerPoint</Application>
  <PresentationFormat>Widescreen</PresentationFormat>
  <Paragraphs>129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Arial Black</vt:lpstr>
      <vt:lpstr>Calibri</vt:lpstr>
      <vt:lpstr>Calibri Light</vt:lpstr>
      <vt:lpstr>Consolas</vt:lpstr>
      <vt:lpstr>Office Theme</vt:lpstr>
      <vt:lpstr>TrapC Presentation</vt:lpstr>
      <vt:lpstr>Memory Safety, a National Security Crisis…</vt:lpstr>
      <vt:lpstr>Unsafe Memory: 70% of Cybersecurity Exploits</vt:lpstr>
      <vt:lpstr>PowerPoint Presentation</vt:lpstr>
      <vt:lpstr>TrapC N3423 C Extension: 10 Key Points</vt:lpstr>
      <vt:lpstr>TrapC: No Buffer Overflows</vt:lpstr>
      <vt:lpstr>TrapC Safe by Default (SbD)  Error Handling with ‘trap’</vt:lpstr>
      <vt:lpstr>TrapC Memory Safe Pointer (MSP)</vt:lpstr>
      <vt:lpstr>TrapC Memory Safe Pointer (MSP) Implementation</vt:lpstr>
      <vt:lpstr>TrapC MSP vs. C ‘defer’ Behavior</vt:lpstr>
      <vt:lpstr>Castplate Container like C++ STL &lt;vector&gt;</vt:lpstr>
      <vt:lpstr>Castplate &lt;vector&gt; Container Implementation</vt:lpstr>
      <vt:lpstr>Castplate Container like C++ STL &lt;list&gt;</vt:lpstr>
      <vt:lpstr>Castplate &lt;list&gt; Container Implementation</vt:lpstr>
      <vt:lpstr>Overloaded sprintf() and sscanf()</vt:lpstr>
      <vt:lpstr>Implementing sprintf() and sscanf()</vt:lpstr>
      <vt:lpstr>PowerPoint Presentation</vt:lpstr>
      <vt:lpstr>TrapC Additional Features</vt:lpstr>
      <vt:lpstr>TrapC Cybersecurity Compiler</vt:lpstr>
      <vt:lpstr>C, C++, Rust and TrapC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 Rowe</dc:creator>
  <cp:lastModifiedBy>Robin Rowe</cp:lastModifiedBy>
  <cp:revision>17</cp:revision>
  <dcterms:created xsi:type="dcterms:W3CDTF">2025-01-27T06:43:35Z</dcterms:created>
  <dcterms:modified xsi:type="dcterms:W3CDTF">2025-02-27T12:34:51Z</dcterms:modified>
</cp:coreProperties>
</file>