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9" r:id="rId4"/>
    <p:sldId id="270" r:id="rId5"/>
    <p:sldId id="271" r:id="rId6"/>
    <p:sldId id="282" r:id="rId7"/>
    <p:sldId id="272" r:id="rId8"/>
    <p:sldId id="273" r:id="rId9"/>
    <p:sldId id="274" r:id="rId10"/>
    <p:sldId id="280" r:id="rId11"/>
    <p:sldId id="277" r:id="rId12"/>
    <p:sldId id="278" r:id="rId13"/>
    <p:sldId id="279" r:id="rId14"/>
    <p:sldId id="281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89684" autoAdjust="0"/>
  </p:normalViewPr>
  <p:slideViewPr>
    <p:cSldViewPr snapToGrid="0" snapToObjects="1">
      <p:cViewPr varScale="1">
        <p:scale>
          <a:sx n="44" d="100"/>
          <a:sy n="44" d="100"/>
        </p:scale>
        <p:origin x="-70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07D1-6EDA-40F7-B667-F54C462CCC8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84465-87F9-44B5-B9B3-E080C5F19C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Domain given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84465-87F9-44B5-B9B3-E080C5F19C2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84465-87F9-44B5-B9B3-E080C5F19C2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50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613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10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52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06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59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257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4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888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413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38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7E903-7A2C-434D-9A87-01F8BA8E1C4A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687D-DFB1-3549-9134-468C8E938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TS 18661 Part 4</a:t>
            </a:r>
            <a:br>
              <a:rPr lang="en-US" dirty="0" smtClean="0"/>
            </a:br>
            <a:r>
              <a:rPr lang="en-US" dirty="0" smtClean="0"/>
              <a:t>Supplementary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WG 14 N1797</a:t>
            </a:r>
          </a:p>
          <a:p>
            <a:r>
              <a:rPr lang="en-US" smtClean="0"/>
              <a:t>2014-04-07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406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27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IEC 60559 specifies and recommends scaled product reduction operations: compute without over/underflow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</a:t>
            </a:r>
            <a:r>
              <a:rPr lang="en-US" dirty="0" smtClean="0"/>
              <a:t> = scaled product	and	</a:t>
            </a:r>
            <a:r>
              <a:rPr lang="en-US" dirty="0" err="1" smtClean="0"/>
              <a:t>sf</a:t>
            </a:r>
            <a:r>
              <a:rPr lang="en-US" dirty="0" smtClean="0"/>
              <a:t> = scale factor</a:t>
            </a:r>
          </a:p>
          <a:p>
            <a:pPr marL="0" indent="0">
              <a:buNone/>
            </a:pPr>
            <a:r>
              <a:rPr lang="en-US" dirty="0" smtClean="0"/>
              <a:t>such that </a:t>
            </a:r>
          </a:p>
          <a:p>
            <a:pPr marL="0" indent="0">
              <a:buNone/>
            </a:pPr>
            <a:r>
              <a:rPr lang="en-US" dirty="0" smtClean="0"/>
              <a:t>	result product = </a:t>
            </a:r>
            <a:r>
              <a:rPr lang="en-US" dirty="0" err="1" smtClean="0"/>
              <a:t>pr</a:t>
            </a:r>
            <a:r>
              <a:rPr lang="en-US" dirty="0" smtClean="0"/>
              <a:t> </a:t>
            </a:r>
            <a:r>
              <a:rPr lang="en-US" dirty="0"/>
              <a:t>×</a:t>
            </a:r>
            <a:r>
              <a:rPr lang="en-US" dirty="0" smtClean="0"/>
              <a:t> </a:t>
            </a:r>
            <a:r>
              <a:rPr lang="en-US" dirty="0" err="1" smtClean="0"/>
              <a:t>radix</a:t>
            </a:r>
            <a:r>
              <a:rPr lang="en-US" baseline="30000" dirty="0" err="1" smtClean="0"/>
              <a:t>sf</a:t>
            </a:r>
            <a:endParaRPr lang="en-US" baseline="30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scaledProd</a:t>
            </a:r>
            <a:r>
              <a:rPr lang="en-US" dirty="0"/>
              <a:t>(p, n)				∏</a:t>
            </a:r>
            <a:r>
              <a:rPr lang="en-US" baseline="-25000" dirty="0" err="1"/>
              <a:t>i</a:t>
            </a:r>
            <a:r>
              <a:rPr lang="en-US" baseline="-25000" dirty="0"/>
              <a:t>=1,n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scaledProdSum</a:t>
            </a:r>
            <a:r>
              <a:rPr lang="en-US" dirty="0" smtClean="0"/>
              <a:t>(</a:t>
            </a:r>
            <a:r>
              <a:rPr lang="en-US" dirty="0"/>
              <a:t>p</a:t>
            </a:r>
            <a:r>
              <a:rPr lang="en-US" dirty="0" smtClean="0"/>
              <a:t>, q, </a:t>
            </a:r>
            <a:r>
              <a:rPr lang="en-US" dirty="0"/>
              <a:t>n)	</a:t>
            </a:r>
            <a:r>
              <a:rPr lang="en-US" dirty="0" smtClean="0"/>
              <a:t>	∏</a:t>
            </a:r>
            <a:r>
              <a:rPr lang="en-US" baseline="-25000" dirty="0" err="1"/>
              <a:t>i</a:t>
            </a:r>
            <a:r>
              <a:rPr lang="en-US" baseline="-25000" dirty="0"/>
              <a:t>=1,</a:t>
            </a:r>
            <a:r>
              <a:rPr lang="en-US" baseline="-25000" dirty="0" smtClean="0"/>
              <a:t>n</a:t>
            </a:r>
            <a:r>
              <a:rPr lang="en-US" dirty="0" smtClean="0"/>
              <a:t>(p</a:t>
            </a:r>
            <a:r>
              <a:rPr lang="en-US" baseline="-25000" dirty="0" smtClean="0"/>
              <a:t>i</a:t>
            </a:r>
            <a:r>
              <a:rPr lang="en-US" dirty="0" smtClean="0"/>
              <a:t> + q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scaledProdDiff</a:t>
            </a:r>
            <a:r>
              <a:rPr lang="en-US" dirty="0" smtClean="0"/>
              <a:t>(</a:t>
            </a:r>
            <a:r>
              <a:rPr lang="en-US" dirty="0"/>
              <a:t>p, </a:t>
            </a:r>
            <a:r>
              <a:rPr lang="en-US" dirty="0" smtClean="0"/>
              <a:t>q, n</a:t>
            </a:r>
            <a:r>
              <a:rPr lang="en-US" dirty="0"/>
              <a:t>)	</a:t>
            </a:r>
            <a:r>
              <a:rPr lang="en-US" dirty="0" smtClean="0"/>
              <a:t>	∏</a:t>
            </a:r>
            <a:r>
              <a:rPr lang="en-US" baseline="-25000" dirty="0" err="1"/>
              <a:t>i</a:t>
            </a:r>
            <a:r>
              <a:rPr lang="en-US" baseline="-25000" dirty="0"/>
              <a:t>=1,</a:t>
            </a:r>
            <a:r>
              <a:rPr lang="en-US" baseline="-25000" dirty="0" smtClean="0"/>
              <a:t>n</a:t>
            </a:r>
            <a:r>
              <a:rPr lang="en-US" dirty="0" smtClean="0"/>
              <a:t>(p</a:t>
            </a:r>
            <a:r>
              <a:rPr lang="en-US" baseline="-25000" dirty="0" smtClean="0"/>
              <a:t>i</a:t>
            </a:r>
            <a:r>
              <a:rPr lang="en-US" dirty="0" smtClean="0"/>
              <a:t> – q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766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" indent="0">
              <a:buNone/>
            </a:pPr>
            <a:r>
              <a:rPr lang="en-US" u="sng" dirty="0" smtClean="0"/>
              <a:t>IEC 60559</a:t>
            </a:r>
            <a:r>
              <a:rPr lang="en-US" dirty="0" smtClean="0"/>
              <a:t>				</a:t>
            </a:r>
            <a:r>
              <a:rPr lang="en-US" u="sng" dirty="0" smtClean="0"/>
              <a:t>TS 16881-4</a:t>
            </a:r>
          </a:p>
          <a:p>
            <a:pPr marL="57150" indent="0">
              <a:buNone/>
            </a:pPr>
            <a:r>
              <a:rPr lang="en-US" dirty="0" smtClean="0"/>
              <a:t>sum						</a:t>
            </a:r>
            <a:r>
              <a:rPr lang="en-US" dirty="0" err="1" smtClean="0"/>
              <a:t>reduc_sum</a:t>
            </a:r>
            <a:endParaRPr lang="en-US" dirty="0" smtClean="0"/>
          </a:p>
          <a:p>
            <a:pPr marL="57150" indent="0">
              <a:buNone/>
            </a:pPr>
            <a:r>
              <a:rPr lang="en-US" dirty="0"/>
              <a:t>d</a:t>
            </a:r>
            <a:r>
              <a:rPr lang="en-US" dirty="0" smtClean="0"/>
              <a:t>ot						</a:t>
            </a:r>
            <a:r>
              <a:rPr lang="en-US" dirty="0" err="1" smtClean="0"/>
              <a:t>reduc_sumprod</a:t>
            </a:r>
            <a:endParaRPr lang="en-US" dirty="0" smtClean="0"/>
          </a:p>
          <a:p>
            <a:pPr marL="57150" indent="0">
              <a:buNone/>
            </a:pPr>
            <a:r>
              <a:rPr lang="en-US" dirty="0" err="1" smtClean="0"/>
              <a:t>sumSquare</a:t>
            </a:r>
            <a:r>
              <a:rPr lang="en-US" dirty="0" smtClean="0"/>
              <a:t>			</a:t>
            </a:r>
            <a:r>
              <a:rPr lang="en-US" dirty="0" err="1" smtClean="0"/>
              <a:t>reduc_sumsq</a:t>
            </a:r>
            <a:endParaRPr lang="en-US" dirty="0" smtClean="0"/>
          </a:p>
          <a:p>
            <a:pPr marL="57150" indent="0">
              <a:buNone/>
            </a:pPr>
            <a:r>
              <a:rPr lang="en-US" dirty="0" err="1" smtClean="0"/>
              <a:t>sumAbs</a:t>
            </a:r>
            <a:r>
              <a:rPr lang="en-US" dirty="0" smtClean="0"/>
              <a:t>					</a:t>
            </a:r>
            <a:r>
              <a:rPr lang="en-US" dirty="0" err="1" smtClean="0"/>
              <a:t>reduc_sumabs</a:t>
            </a:r>
            <a:endParaRPr lang="en-US" dirty="0" smtClean="0"/>
          </a:p>
          <a:p>
            <a:pPr marL="57150" indent="0">
              <a:buNone/>
            </a:pPr>
            <a:r>
              <a:rPr lang="en-US" dirty="0" err="1" smtClean="0"/>
              <a:t>scaledProd</a:t>
            </a:r>
            <a:r>
              <a:rPr lang="en-US" dirty="0" smtClean="0"/>
              <a:t>			</a:t>
            </a:r>
            <a:r>
              <a:rPr lang="en-US" dirty="0" err="1" smtClean="0"/>
              <a:t>scaled_prod</a:t>
            </a:r>
            <a:endParaRPr lang="en-US" dirty="0" smtClean="0"/>
          </a:p>
          <a:p>
            <a:pPr marL="57150" indent="0">
              <a:buNone/>
            </a:pPr>
            <a:r>
              <a:rPr lang="en-US" dirty="0" err="1" smtClean="0"/>
              <a:t>scaledProdSum</a:t>
            </a:r>
            <a:r>
              <a:rPr lang="en-US" dirty="0" smtClean="0"/>
              <a:t>		</a:t>
            </a:r>
            <a:r>
              <a:rPr lang="en-US" dirty="0" err="1" smtClean="0"/>
              <a:t>scaled_prodsum</a:t>
            </a:r>
            <a:endParaRPr lang="en-US" dirty="0" smtClean="0"/>
          </a:p>
          <a:p>
            <a:pPr marL="57150" indent="0">
              <a:buNone/>
            </a:pPr>
            <a:r>
              <a:rPr lang="en-US" dirty="0" err="1" smtClean="0"/>
              <a:t>scaledProdDiff</a:t>
            </a:r>
            <a:r>
              <a:rPr lang="en-US" dirty="0" smtClean="0"/>
              <a:t>		</a:t>
            </a:r>
            <a:r>
              <a:rPr lang="en-US" dirty="0" err="1" smtClean="0"/>
              <a:t>scaled_proddiff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81830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double </a:t>
            </a:r>
            <a:r>
              <a:rPr lang="en-GB" dirty="0" err="1" smtClean="0"/>
              <a:t>reduc_sum</a:t>
            </a:r>
            <a:r>
              <a:rPr lang="en-GB" dirty="0" smtClean="0"/>
              <a:t> (	</a:t>
            </a:r>
            <a:r>
              <a:rPr lang="en-GB" dirty="0" err="1" smtClean="0"/>
              <a:t>size_t</a:t>
            </a:r>
            <a:r>
              <a:rPr lang="en-GB" dirty="0" smtClean="0"/>
              <a:t> </a:t>
            </a:r>
            <a:r>
              <a:rPr lang="en-GB" dirty="0"/>
              <a:t>n,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		</a:t>
            </a:r>
            <a:r>
              <a:rPr lang="en-GB" dirty="0" err="1" smtClean="0"/>
              <a:t>const</a:t>
            </a:r>
            <a:r>
              <a:rPr lang="en-GB" dirty="0" smtClean="0"/>
              <a:t> </a:t>
            </a:r>
            <a:r>
              <a:rPr lang="en-GB" dirty="0"/>
              <a:t>double p[static n</a:t>
            </a:r>
            <a:r>
              <a:rPr lang="en-GB" dirty="0" smtClean="0"/>
              <a:t>] )</a:t>
            </a:r>
            <a:r>
              <a:rPr lang="en-GB" dirty="0"/>
              <a:t>;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double </a:t>
            </a:r>
            <a:r>
              <a:rPr lang="en-GB" dirty="0" err="1" smtClean="0"/>
              <a:t>scaled_prod</a:t>
            </a:r>
            <a:r>
              <a:rPr lang="en-GB" dirty="0" smtClean="0"/>
              <a:t> (	</a:t>
            </a:r>
            <a:r>
              <a:rPr lang="en-GB" dirty="0" err="1" smtClean="0"/>
              <a:t>size_t</a:t>
            </a:r>
            <a:r>
              <a:rPr lang="en-GB" dirty="0" smtClean="0"/>
              <a:t> </a:t>
            </a:r>
            <a:r>
              <a:rPr lang="en-GB" dirty="0"/>
              <a:t>n,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		</a:t>
            </a:r>
            <a:r>
              <a:rPr lang="en-GB" dirty="0" err="1" smtClean="0"/>
              <a:t>const</a:t>
            </a:r>
            <a:r>
              <a:rPr lang="en-GB" dirty="0" smtClean="0"/>
              <a:t> </a:t>
            </a:r>
            <a:r>
              <a:rPr lang="en-GB" dirty="0"/>
              <a:t>double p[static n],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								</a:t>
            </a:r>
            <a:r>
              <a:rPr lang="en-US" dirty="0" err="1" smtClean="0"/>
              <a:t>intmax_t</a:t>
            </a:r>
            <a:r>
              <a:rPr lang="en-US" dirty="0" smtClean="0"/>
              <a:t> </a:t>
            </a:r>
            <a:r>
              <a:rPr lang="en-US" dirty="0"/>
              <a:t>* restrict </a:t>
            </a:r>
            <a:r>
              <a:rPr lang="en-US" dirty="0" err="1" smtClean="0"/>
              <a:t>sfptr</a:t>
            </a:r>
            <a:r>
              <a:rPr lang="en-US" dirty="0" smtClean="0"/>
              <a:t> </a:t>
            </a:r>
            <a:r>
              <a:rPr lang="en-GB" dirty="0" smtClean="0"/>
              <a:t>)</a:t>
            </a:r>
            <a:r>
              <a:rPr lang="en-GB" dirty="0"/>
              <a:t>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Arrays indexed 0 to n 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141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IEC 60559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 values not fully specified like other IEC 60559 operations</a:t>
            </a:r>
          </a:p>
          <a:p>
            <a:r>
              <a:rPr lang="en-US" dirty="0" smtClean="0"/>
              <a:t>Implementation can (re)order operations and use extra range and precision, for speed and accuracy</a:t>
            </a:r>
          </a:p>
          <a:p>
            <a:r>
              <a:rPr lang="en-US" dirty="0" smtClean="0"/>
              <a:t>Must avoid over/underflow, except if final result of sum reduction deserves over/underflow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152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special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Follows general principles for special cases, e.g.,</a:t>
            </a:r>
          </a:p>
          <a:p>
            <a:pPr lvl="1"/>
            <a:r>
              <a:rPr lang="en-US" b="1" dirty="0" err="1" smtClean="0"/>
              <a:t>reduc_sum</a:t>
            </a:r>
            <a:r>
              <a:rPr lang="en-US" b="1" dirty="0"/>
              <a:t>(n, p) </a:t>
            </a:r>
            <a:r>
              <a:rPr lang="en-US" dirty="0"/>
              <a:t>returns a </a:t>
            </a:r>
            <a:r>
              <a:rPr lang="en-US" dirty="0" err="1"/>
              <a:t>NaN</a:t>
            </a:r>
            <a:r>
              <a:rPr lang="en-US" dirty="0"/>
              <a:t> if any member of array </a:t>
            </a:r>
            <a:r>
              <a:rPr lang="en-US" b="1" dirty="0"/>
              <a:t>p</a:t>
            </a:r>
            <a:r>
              <a:rPr lang="en-US" dirty="0"/>
              <a:t> is a </a:t>
            </a:r>
            <a:r>
              <a:rPr lang="en-US" dirty="0" err="1"/>
              <a:t>NaN</a:t>
            </a:r>
            <a:r>
              <a:rPr lang="en-US" dirty="0"/>
              <a:t>. </a:t>
            </a:r>
          </a:p>
          <a:p>
            <a:pPr lvl="1"/>
            <a:r>
              <a:rPr lang="en-US" b="1" dirty="0" err="1"/>
              <a:t>reduc_sum</a:t>
            </a:r>
            <a:r>
              <a:rPr lang="en-US" b="1" dirty="0"/>
              <a:t>(n, p) </a:t>
            </a:r>
            <a:r>
              <a:rPr lang="en-US" dirty="0"/>
              <a:t>returns a </a:t>
            </a:r>
            <a:r>
              <a:rPr lang="en-US" dirty="0" err="1"/>
              <a:t>NaN</a:t>
            </a:r>
            <a:r>
              <a:rPr lang="en-US" dirty="0"/>
              <a:t> and raises the “invalid” floating-point exception if any two members of array </a:t>
            </a:r>
            <a:r>
              <a:rPr lang="en-US" b="1" dirty="0"/>
              <a:t>p</a:t>
            </a:r>
            <a:r>
              <a:rPr lang="en-US" dirty="0"/>
              <a:t> are infinities with different signs. </a:t>
            </a:r>
          </a:p>
          <a:p>
            <a:pPr lvl="1"/>
            <a:r>
              <a:rPr lang="en-US" dirty="0"/>
              <a:t>Otherwise,</a:t>
            </a:r>
            <a:r>
              <a:rPr lang="en-US" b="1" dirty="0"/>
              <a:t> </a:t>
            </a:r>
            <a:r>
              <a:rPr lang="en-US" b="1" dirty="0" err="1"/>
              <a:t>reduc_sum</a:t>
            </a:r>
            <a:r>
              <a:rPr lang="en-US" b="1" dirty="0"/>
              <a:t>(n, p) </a:t>
            </a:r>
            <a:r>
              <a:rPr lang="en-US" dirty="0"/>
              <a:t>returns ±∞ if the members of p include one or more infinities ±∞ (with the same sign).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942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special cases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scaled product:</a:t>
            </a:r>
          </a:p>
          <a:p>
            <a:pPr lvl="1"/>
            <a:r>
              <a:rPr lang="en-US" b="1" dirty="0" err="1"/>
              <a:t>scaled_prod</a:t>
            </a:r>
            <a:r>
              <a:rPr lang="en-US" b="1" dirty="0"/>
              <a:t>(n, p, </a:t>
            </a:r>
            <a:r>
              <a:rPr lang="en-US" b="1" dirty="0" err="1"/>
              <a:t>sfptr</a:t>
            </a:r>
            <a:r>
              <a:rPr lang="en-US" b="1" dirty="0"/>
              <a:t>) </a:t>
            </a:r>
            <a:r>
              <a:rPr lang="en-US" dirty="0"/>
              <a:t>returns a </a:t>
            </a:r>
            <a:r>
              <a:rPr lang="en-US" dirty="0" err="1"/>
              <a:t>NaN</a:t>
            </a:r>
            <a:r>
              <a:rPr lang="en-US" dirty="0"/>
              <a:t> if any member of array </a:t>
            </a:r>
            <a:r>
              <a:rPr lang="en-US" b="1" dirty="0"/>
              <a:t>p</a:t>
            </a:r>
            <a:r>
              <a:rPr lang="en-US" dirty="0"/>
              <a:t> is a </a:t>
            </a:r>
            <a:r>
              <a:rPr lang="en-US" dirty="0" err="1"/>
              <a:t>NaN</a:t>
            </a:r>
            <a:r>
              <a:rPr lang="en-US" dirty="0"/>
              <a:t>. </a:t>
            </a:r>
            <a:endParaRPr lang="en-US" sz="4000" dirty="0"/>
          </a:p>
          <a:p>
            <a:pPr lvl="1"/>
            <a:r>
              <a:rPr lang="en-US" b="1" dirty="0" err="1"/>
              <a:t>scaled_prod</a:t>
            </a:r>
            <a:r>
              <a:rPr lang="en-US" b="1" dirty="0"/>
              <a:t>(n, p, </a:t>
            </a:r>
            <a:r>
              <a:rPr lang="en-US" b="1" dirty="0" err="1"/>
              <a:t>sfptr</a:t>
            </a:r>
            <a:r>
              <a:rPr lang="en-US" b="1" dirty="0"/>
              <a:t>) </a:t>
            </a:r>
            <a:r>
              <a:rPr lang="en-US" dirty="0"/>
              <a:t>returns a </a:t>
            </a:r>
            <a:r>
              <a:rPr lang="en-US" dirty="0" err="1"/>
              <a:t>NaN</a:t>
            </a:r>
            <a:r>
              <a:rPr lang="en-US" dirty="0"/>
              <a:t> and raises the “invalid” floating-point exception if any two members of array </a:t>
            </a:r>
            <a:r>
              <a:rPr lang="en-US" b="1" dirty="0"/>
              <a:t>p</a:t>
            </a:r>
            <a:r>
              <a:rPr lang="en-US" dirty="0"/>
              <a:t> are a zero and an infinity. </a:t>
            </a:r>
            <a:endParaRPr lang="en-US" sz="4000" dirty="0"/>
          </a:p>
          <a:p>
            <a:pPr lvl="1"/>
            <a:r>
              <a:rPr lang="en-US" dirty="0"/>
              <a:t>Otherwise,</a:t>
            </a:r>
            <a:r>
              <a:rPr lang="en-US" b="1" dirty="0"/>
              <a:t> </a:t>
            </a:r>
            <a:r>
              <a:rPr lang="en-US" b="1" dirty="0" err="1"/>
              <a:t>scaled_prod</a:t>
            </a:r>
            <a:r>
              <a:rPr lang="en-US" b="1" dirty="0"/>
              <a:t>(n, p, </a:t>
            </a:r>
            <a:r>
              <a:rPr lang="en-US" b="1" dirty="0" err="1"/>
              <a:t>sfptr</a:t>
            </a:r>
            <a:r>
              <a:rPr lang="en-US" b="1" dirty="0"/>
              <a:t>) </a:t>
            </a:r>
            <a:r>
              <a:rPr lang="en-US" dirty="0"/>
              <a:t>returns an infinity if any member of array </a:t>
            </a:r>
            <a:r>
              <a:rPr lang="en-US" b="1" dirty="0"/>
              <a:t>p</a:t>
            </a:r>
            <a:r>
              <a:rPr lang="en-US" dirty="0"/>
              <a:t> is an infinity.</a:t>
            </a:r>
            <a:endParaRPr lang="en-US" sz="4000" dirty="0"/>
          </a:p>
          <a:p>
            <a:pPr lvl="1"/>
            <a:r>
              <a:rPr lang="en-US" dirty="0"/>
              <a:t>Otherwise,</a:t>
            </a:r>
            <a:r>
              <a:rPr lang="en-US" b="1" dirty="0"/>
              <a:t> </a:t>
            </a:r>
            <a:r>
              <a:rPr lang="en-US" b="1" dirty="0" err="1"/>
              <a:t>scaled_prod</a:t>
            </a:r>
            <a:r>
              <a:rPr lang="en-US" b="1" dirty="0"/>
              <a:t>(n, p, </a:t>
            </a:r>
            <a:r>
              <a:rPr lang="en-US" b="1" dirty="0" err="1"/>
              <a:t>sfptr</a:t>
            </a:r>
            <a:r>
              <a:rPr lang="en-US" b="1" dirty="0"/>
              <a:t>) </a:t>
            </a:r>
            <a:r>
              <a:rPr lang="en-US" dirty="0"/>
              <a:t>returns a zero if any member of array </a:t>
            </a:r>
            <a:r>
              <a:rPr lang="en-US" b="1" dirty="0"/>
              <a:t>p</a:t>
            </a:r>
            <a:r>
              <a:rPr lang="en-US" dirty="0"/>
              <a:t> is a zero.</a:t>
            </a:r>
            <a:endParaRPr lang="en-US" sz="4000" dirty="0"/>
          </a:p>
          <a:p>
            <a:pPr lvl="1"/>
            <a:r>
              <a:rPr lang="en-GB" dirty="0"/>
              <a:t>Otherwise,</a:t>
            </a:r>
            <a:r>
              <a:rPr lang="en-GB" b="1" dirty="0"/>
              <a:t> </a:t>
            </a:r>
            <a:r>
              <a:rPr lang="en-GB" b="1" dirty="0" err="1"/>
              <a:t>scaled_prod</a:t>
            </a:r>
            <a:r>
              <a:rPr lang="en-GB" b="1" dirty="0"/>
              <a:t>(n, p, </a:t>
            </a:r>
            <a:r>
              <a:rPr lang="en-GB" b="1" dirty="0" err="1"/>
              <a:t>sfptr</a:t>
            </a:r>
            <a:r>
              <a:rPr lang="en-GB" b="1" dirty="0"/>
              <a:t>) </a:t>
            </a:r>
            <a:r>
              <a:rPr lang="en-GB" dirty="0"/>
              <a:t>returns a </a:t>
            </a:r>
            <a:r>
              <a:rPr lang="en-GB" dirty="0" err="1"/>
              <a:t>NaN</a:t>
            </a:r>
            <a:r>
              <a:rPr lang="en-GB" dirty="0"/>
              <a:t> and raises the “invalid” floating-</a:t>
            </a:r>
            <a:r>
              <a:rPr lang="en-GB" dirty="0" smtClean="0"/>
              <a:t>point </a:t>
            </a:r>
            <a:r>
              <a:rPr lang="en-GB" dirty="0"/>
              <a:t>exception if the scale factor is outside the range of the </a:t>
            </a:r>
            <a:r>
              <a:rPr lang="en-GB" b="1" dirty="0" err="1"/>
              <a:t>intmax_t</a:t>
            </a:r>
            <a:r>
              <a:rPr lang="en-GB" dirty="0"/>
              <a:t> type.</a:t>
            </a:r>
            <a:r>
              <a:rPr lang="en-US" dirty="0"/>
              <a:t> </a:t>
            </a:r>
            <a:r>
              <a:rPr lang="en-GB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686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IEC 60559:2011 specifies and recommends these math functions: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exp</a:t>
            </a:r>
            <a:r>
              <a:rPr lang="en-US" dirty="0"/>
              <a:t>  </a:t>
            </a:r>
            <a:r>
              <a:rPr lang="en-US" dirty="0" smtClean="0"/>
              <a:t>exp2  exp10						[</a:t>
            </a:r>
            <a:r>
              <a:rPr lang="en-US" dirty="0"/>
              <a:t>−∞, +∞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expm1  exp2m1  exp10m1 		[</a:t>
            </a:r>
            <a:r>
              <a:rPr lang="en-US" dirty="0"/>
              <a:t>−∞, +∞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log  log2  log10 						[0, </a:t>
            </a:r>
            <a:r>
              <a:rPr lang="en-US" dirty="0"/>
              <a:t>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logp1=log1p  log2p1  log10p1  	[−1, </a:t>
            </a:r>
            <a:r>
              <a:rPr lang="en-US" dirty="0"/>
              <a:t>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err="1" smtClean="0"/>
              <a:t>hypot</a:t>
            </a:r>
            <a:r>
              <a:rPr lang="en-US" dirty="0" smtClean="0"/>
              <a:t>(x, y) 							[</a:t>
            </a:r>
            <a:r>
              <a:rPr lang="en-US" dirty="0"/>
              <a:t>−∞, +∞</a:t>
            </a:r>
            <a:r>
              <a:rPr lang="en-US" dirty="0" smtClean="0"/>
              <a:t>] × </a:t>
            </a:r>
            <a:r>
              <a:rPr lang="en-US" dirty="0"/>
              <a:t>[−∞, 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err="1" smtClean="0"/>
              <a:t>rSqrt</a:t>
            </a:r>
            <a:r>
              <a:rPr lang="en-US" dirty="0" smtClean="0"/>
              <a:t> = 1/√x  </a:t>
            </a:r>
            <a:r>
              <a:rPr lang="en-US" dirty="0"/>
              <a:t>	</a:t>
            </a:r>
            <a:r>
              <a:rPr lang="en-US" dirty="0" smtClean="0"/>
              <a:t>						[</a:t>
            </a:r>
            <a:r>
              <a:rPr lang="en-US" dirty="0"/>
              <a:t>0, 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ompound(x, n) = (1 + x)</a:t>
            </a:r>
            <a:r>
              <a:rPr lang="en-US" baseline="30000" dirty="0" smtClean="0"/>
              <a:t>n</a:t>
            </a:r>
            <a:r>
              <a:rPr lang="en-US" dirty="0" smtClean="0"/>
              <a:t> 			[</a:t>
            </a:r>
            <a:r>
              <a:rPr lang="en-US" dirty="0"/>
              <a:t>−1, +∞</a:t>
            </a:r>
            <a:r>
              <a:rPr lang="en-US" dirty="0" smtClean="0"/>
              <a:t>] × 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171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rootn</a:t>
            </a:r>
            <a:r>
              <a:rPr lang="en-US" dirty="0"/>
              <a:t>(x, n) = x</a:t>
            </a:r>
            <a:r>
              <a:rPr lang="en-US" baseline="30000" dirty="0"/>
              <a:t>1/n</a:t>
            </a:r>
            <a:r>
              <a:rPr lang="en-US" dirty="0"/>
              <a:t> </a:t>
            </a:r>
            <a:r>
              <a:rPr lang="en-US" dirty="0" smtClean="0"/>
              <a:t>				[</a:t>
            </a:r>
            <a:r>
              <a:rPr lang="en-US" dirty="0"/>
              <a:t>−∞, +∞] × Z</a:t>
            </a:r>
          </a:p>
          <a:p>
            <a:pPr marL="0" indent="0">
              <a:buNone/>
            </a:pPr>
            <a:r>
              <a:rPr lang="en-US" dirty="0" err="1" smtClean="0"/>
              <a:t>pown</a:t>
            </a:r>
            <a:r>
              <a:rPr lang="en-US" dirty="0" smtClean="0"/>
              <a:t>(x, n)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/>
              <a:t>  </a:t>
            </a:r>
            <a:r>
              <a:rPr lang="en-US" dirty="0" smtClean="0"/>
              <a:t>					[</a:t>
            </a:r>
            <a:r>
              <a:rPr lang="en-US" dirty="0"/>
              <a:t>−∞, +∞] × </a:t>
            </a:r>
            <a:r>
              <a:rPr lang="en-US" dirty="0" smtClean="0"/>
              <a:t>Z</a:t>
            </a:r>
          </a:p>
          <a:p>
            <a:pPr marL="0" indent="0">
              <a:buNone/>
            </a:pPr>
            <a:r>
              <a:rPr lang="en-US" dirty="0" err="1"/>
              <a:t>pow</a:t>
            </a:r>
            <a:r>
              <a:rPr lang="en-US" dirty="0"/>
              <a:t>(x, y</a:t>
            </a:r>
            <a:r>
              <a:rPr lang="en-US" dirty="0" smtClean="0"/>
              <a:t>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y</a:t>
            </a:r>
            <a:r>
              <a:rPr lang="en-US" dirty="0" smtClean="0"/>
              <a:t>  					[</a:t>
            </a:r>
            <a:r>
              <a:rPr lang="en-US" dirty="0"/>
              <a:t>−∞, +∞] × [−∞, +∞]</a:t>
            </a:r>
          </a:p>
          <a:p>
            <a:pPr marL="0" indent="0">
              <a:buNone/>
            </a:pPr>
            <a:r>
              <a:rPr lang="en-US" dirty="0" err="1" smtClean="0"/>
              <a:t>powr</a:t>
            </a:r>
            <a:r>
              <a:rPr lang="en-US" dirty="0" smtClean="0"/>
              <a:t>(</a:t>
            </a:r>
            <a:r>
              <a:rPr lang="en-US" dirty="0"/>
              <a:t>x, y</a:t>
            </a:r>
            <a:r>
              <a:rPr lang="en-US" dirty="0" smtClean="0"/>
              <a:t>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y</a:t>
            </a:r>
            <a:r>
              <a:rPr lang="en-US" dirty="0" smtClean="0"/>
              <a:t>  					[0, </a:t>
            </a:r>
            <a:r>
              <a:rPr lang="en-US" dirty="0"/>
              <a:t>+∞] × [−∞, +∞]</a:t>
            </a:r>
          </a:p>
          <a:p>
            <a:pPr marL="0" indent="0">
              <a:buNone/>
            </a:pPr>
            <a:r>
              <a:rPr lang="en-US" dirty="0"/>
              <a:t>sin  </a:t>
            </a:r>
            <a:r>
              <a:rPr lang="en-US" dirty="0" err="1"/>
              <a:t>cos</a:t>
            </a:r>
            <a:r>
              <a:rPr lang="en-US" dirty="0"/>
              <a:t>  tan  </a:t>
            </a:r>
            <a:r>
              <a:rPr lang="en-US" dirty="0" smtClean="0"/>
              <a:t>						(</a:t>
            </a:r>
            <a:r>
              <a:rPr lang="en-US" dirty="0"/>
              <a:t>−∞, +∞)</a:t>
            </a:r>
          </a:p>
          <a:p>
            <a:pPr marL="0" indent="0">
              <a:buNone/>
            </a:pPr>
            <a:r>
              <a:rPr lang="en-US" dirty="0" err="1" smtClean="0"/>
              <a:t>sinPi</a:t>
            </a:r>
            <a:r>
              <a:rPr lang="en-US" dirty="0" smtClean="0"/>
              <a:t>(x) = sin(π × x)</a:t>
            </a:r>
            <a:r>
              <a:rPr lang="en-US" dirty="0"/>
              <a:t> </a:t>
            </a:r>
            <a:r>
              <a:rPr lang="en-US" dirty="0" smtClean="0"/>
              <a:t>and </a:t>
            </a:r>
          </a:p>
          <a:p>
            <a:pPr marL="0" indent="0">
              <a:buNone/>
            </a:pPr>
            <a:r>
              <a:rPr lang="en-US" dirty="0" err="1" smtClean="0"/>
              <a:t>cosPi</a:t>
            </a:r>
            <a:r>
              <a:rPr lang="en-US" dirty="0"/>
              <a:t>(x) = </a:t>
            </a:r>
            <a:r>
              <a:rPr lang="en-US" dirty="0" err="1" smtClean="0"/>
              <a:t>cos</a:t>
            </a:r>
            <a:r>
              <a:rPr lang="en-US" dirty="0" smtClean="0"/>
              <a:t>(</a:t>
            </a:r>
            <a:r>
              <a:rPr lang="en-US" dirty="0"/>
              <a:t>π × x</a:t>
            </a:r>
            <a:r>
              <a:rPr lang="en-US" dirty="0" smtClean="0"/>
              <a:t>)  			(</a:t>
            </a:r>
            <a:r>
              <a:rPr lang="en-US" dirty="0"/>
              <a:t>−∞, +∞)</a:t>
            </a:r>
          </a:p>
          <a:p>
            <a:pPr marL="0" indent="0">
              <a:buNone/>
            </a:pPr>
            <a:r>
              <a:rPr lang="en-US" dirty="0" err="1" smtClean="0"/>
              <a:t>tanPi</a:t>
            </a:r>
            <a:r>
              <a:rPr lang="en-US" dirty="0"/>
              <a:t>(x) = </a:t>
            </a:r>
            <a:r>
              <a:rPr lang="en-US" dirty="0" smtClean="0"/>
              <a:t>tan(</a:t>
            </a:r>
            <a:r>
              <a:rPr lang="en-US" dirty="0"/>
              <a:t>π × x</a:t>
            </a:r>
            <a:r>
              <a:rPr lang="en-US" dirty="0" smtClean="0"/>
              <a:t>)  			[−</a:t>
            </a:r>
            <a:r>
              <a:rPr lang="en-US" dirty="0"/>
              <a:t>∞, +</a:t>
            </a:r>
            <a:r>
              <a:rPr lang="en-US" dirty="0" smtClean="0"/>
              <a:t>∞]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393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atan2Pi(y, x)  </a:t>
            </a:r>
            <a:r>
              <a:rPr lang="en-US" dirty="0" smtClean="0"/>
              <a:t>				[</a:t>
            </a:r>
            <a:r>
              <a:rPr lang="en-US" dirty="0"/>
              <a:t>−∞, +∞] × [−∞, +∞]</a:t>
            </a:r>
          </a:p>
          <a:p>
            <a:pPr marL="0" indent="0">
              <a:buNone/>
            </a:pPr>
            <a:r>
              <a:rPr lang="en-US" dirty="0" err="1" smtClean="0"/>
              <a:t>asin</a:t>
            </a:r>
            <a:r>
              <a:rPr lang="en-US" dirty="0" smtClean="0"/>
              <a:t>  </a:t>
            </a:r>
            <a:r>
              <a:rPr lang="en-US" dirty="0" err="1" smtClean="0"/>
              <a:t>acos</a:t>
            </a:r>
            <a:r>
              <a:rPr lang="en-US" dirty="0" smtClean="0"/>
              <a:t>  					[−1, +1]</a:t>
            </a:r>
          </a:p>
          <a:p>
            <a:pPr marL="0" indent="0">
              <a:buNone/>
            </a:pPr>
            <a:r>
              <a:rPr lang="en-US" dirty="0" err="1" smtClean="0"/>
              <a:t>atan</a:t>
            </a:r>
            <a:r>
              <a:rPr lang="en-US" dirty="0" smtClean="0"/>
              <a:t>  						[</a:t>
            </a:r>
            <a:r>
              <a:rPr lang="en-US" dirty="0"/>
              <a:t>−∞, 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tan2(y, x)  				[</a:t>
            </a:r>
            <a:r>
              <a:rPr lang="en-US" dirty="0"/>
              <a:t>−∞, +∞] × [−∞, 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inh</a:t>
            </a:r>
            <a:r>
              <a:rPr lang="en-US" dirty="0" smtClean="0"/>
              <a:t>  </a:t>
            </a:r>
            <a:r>
              <a:rPr lang="en-US" dirty="0" err="1" smtClean="0"/>
              <a:t>cosh</a:t>
            </a:r>
            <a:r>
              <a:rPr lang="en-US" dirty="0" smtClean="0"/>
              <a:t>  </a:t>
            </a:r>
            <a:r>
              <a:rPr lang="en-US" dirty="0" err="1" smtClean="0"/>
              <a:t>tanh</a:t>
            </a:r>
            <a:r>
              <a:rPr lang="en-US" dirty="0" smtClean="0"/>
              <a:t>  		[</a:t>
            </a:r>
            <a:r>
              <a:rPr lang="en-US" dirty="0"/>
              <a:t>−∞, +∞]</a:t>
            </a:r>
          </a:p>
          <a:p>
            <a:pPr marL="0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sinh</a:t>
            </a:r>
            <a:r>
              <a:rPr lang="en-US" dirty="0" smtClean="0"/>
              <a:t> 						[</a:t>
            </a:r>
            <a:r>
              <a:rPr lang="en-US" dirty="0"/>
              <a:t>−∞, 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cosh</a:t>
            </a:r>
            <a:r>
              <a:rPr lang="en-US" dirty="0" smtClean="0"/>
              <a:t>  						[+1, </a:t>
            </a:r>
            <a:r>
              <a:rPr lang="en-US" dirty="0"/>
              <a:t>+∞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tanh</a:t>
            </a:r>
            <a:r>
              <a:rPr lang="en-US" dirty="0" smtClean="0"/>
              <a:t>  						[</a:t>
            </a:r>
            <a:r>
              <a:rPr lang="en-US" dirty="0"/>
              <a:t>−1, +1]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229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Some IEC 60559 math functions already in C11</a:t>
            </a:r>
          </a:p>
          <a:p>
            <a:r>
              <a:rPr lang="en-US" dirty="0" smtClean="0"/>
              <a:t>TS adds the rest, in Library 7.12 Mathematics and Annex F</a:t>
            </a:r>
          </a:p>
          <a:p>
            <a:r>
              <a:rPr lang="en-US" dirty="0" smtClean="0"/>
              <a:t>Also, for completeness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tanpi</a:t>
            </a:r>
            <a:r>
              <a:rPr lang="en-US" dirty="0" smtClean="0"/>
              <a:t>  				[−∞, +∞]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asinpi</a:t>
            </a:r>
            <a:r>
              <a:rPr lang="en-US" dirty="0" smtClean="0"/>
              <a:t>  </a:t>
            </a:r>
            <a:r>
              <a:rPr lang="en-US" dirty="0" err="1" smtClean="0"/>
              <a:t>acospi</a:t>
            </a:r>
            <a:r>
              <a:rPr lang="en-US" dirty="0" smtClean="0"/>
              <a:t>  		[−1, +1]</a:t>
            </a:r>
          </a:p>
          <a:p>
            <a:r>
              <a:rPr lang="en-US" dirty="0"/>
              <a:t>TS does not </a:t>
            </a:r>
            <a:r>
              <a:rPr lang="en-US" dirty="0" smtClean="0"/>
              <a:t>require IEC 60559-specified </a:t>
            </a:r>
            <a:r>
              <a:rPr lang="en-US" dirty="0"/>
              <a:t>correct </a:t>
            </a:r>
            <a:r>
              <a:rPr lang="en-US" dirty="0" smtClean="0"/>
              <a:t>rounding</a:t>
            </a:r>
            <a:endParaRPr lang="en-US" dirty="0"/>
          </a:p>
          <a:p>
            <a:r>
              <a:rPr lang="en-US" dirty="0"/>
              <a:t>Names with </a:t>
            </a:r>
            <a:r>
              <a:rPr lang="en-US" dirty="0" err="1"/>
              <a:t>cr</a:t>
            </a:r>
            <a:r>
              <a:rPr lang="en-US" dirty="0"/>
              <a:t> prefixes reserved for correctly rounded </a:t>
            </a:r>
            <a:r>
              <a:rPr lang="en-US" dirty="0" err="1"/>
              <a:t>verisons</a:t>
            </a:r>
            <a:r>
              <a:rPr lang="en-US" dirty="0"/>
              <a:t>, e.g., </a:t>
            </a:r>
            <a:r>
              <a:rPr lang="en-US" dirty="0" err="1"/>
              <a:t>crsin</a:t>
            </a:r>
            <a:r>
              <a:rPr lang="en-US" dirty="0"/>
              <a:t> for correctly rounded sin function</a:t>
            </a:r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9544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 binding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Added </a:t>
            </a:r>
            <a:r>
              <a:rPr lang="en-US" dirty="0" err="1" smtClean="0"/>
              <a:t>tgmath</a:t>
            </a:r>
            <a:r>
              <a:rPr lang="en-US" dirty="0" smtClean="0"/>
              <a:t> macros for new functions</a:t>
            </a:r>
          </a:p>
          <a:p>
            <a:r>
              <a:rPr lang="en-US" dirty="0" smtClean="0"/>
              <a:t>Reserved names for complex versions of new functions, for binary floating types</a:t>
            </a:r>
            <a:endParaRPr lang="en-US" dirty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4731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Added logp1 equivalent to log1p</a:t>
            </a:r>
          </a:p>
          <a:p>
            <a:pPr lvl="1"/>
            <a:r>
              <a:rPr lang="en-US" dirty="0" smtClean="0"/>
              <a:t>For consistency with log2p1 and log10p1</a:t>
            </a:r>
          </a:p>
          <a:p>
            <a:pPr lvl="1"/>
            <a:r>
              <a:rPr lang="en-US" dirty="0" smtClean="0"/>
              <a:t>And to avoid the confusing log21p and log101p</a:t>
            </a:r>
          </a:p>
          <a:p>
            <a:r>
              <a:rPr lang="en-US" dirty="0" smtClean="0"/>
              <a:t>Used </a:t>
            </a:r>
            <a:r>
              <a:rPr lang="en-US" dirty="0" err="1" smtClean="0"/>
              <a:t>compoundn</a:t>
            </a:r>
            <a:r>
              <a:rPr lang="en-US" dirty="0" smtClean="0"/>
              <a:t> for compound(x, n)</a:t>
            </a:r>
          </a:p>
          <a:p>
            <a:pPr lvl="1"/>
            <a:r>
              <a:rPr lang="en-US" dirty="0" smtClean="0"/>
              <a:t>Because of existing compound(x, y) extensions</a:t>
            </a:r>
          </a:p>
          <a:p>
            <a:pPr lvl="1"/>
            <a:r>
              <a:rPr lang="en-US" dirty="0" smtClean="0"/>
              <a:t>Fits with </a:t>
            </a:r>
            <a:r>
              <a:rPr lang="en-US" dirty="0" err="1" smtClean="0"/>
              <a:t>scalbn</a:t>
            </a:r>
            <a:r>
              <a:rPr lang="en-US" dirty="0" smtClean="0"/>
              <a:t>(x, n) and others</a:t>
            </a:r>
          </a:p>
          <a:p>
            <a:r>
              <a:rPr lang="en-US" dirty="0" smtClean="0"/>
              <a:t>Otherwise used IEC 60559 names, without </a:t>
            </a:r>
            <a:r>
              <a:rPr lang="en-US" dirty="0" err="1" smtClean="0"/>
              <a:t>camelCase</a:t>
            </a:r>
            <a:r>
              <a:rPr lang="en-US" dirty="0" smtClean="0"/>
              <a:t> (IEC 60559 does not require using its names)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806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function special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IEC 60559 and C11 Annex F treat special cases the same</a:t>
            </a:r>
          </a:p>
          <a:p>
            <a:r>
              <a:rPr lang="en-US" dirty="0" smtClean="0"/>
              <a:t>New functions follow same principles</a:t>
            </a:r>
          </a:p>
          <a:p>
            <a:r>
              <a:rPr lang="en-US" dirty="0" smtClean="0"/>
              <a:t>TS follows C11 style for specifying math errors in 7.12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007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27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IEC 60559:2011 specifies and recommends sum reduction operations on vectors p and q of length n:</a:t>
            </a:r>
          </a:p>
          <a:p>
            <a:pPr marL="0" indent="0">
              <a:buNone/>
            </a:pPr>
            <a:r>
              <a:rPr lang="en-US" dirty="0" smtClean="0"/>
              <a:t>sum</a:t>
            </a:r>
            <a:r>
              <a:rPr lang="en-US" dirty="0"/>
              <a:t>(p, n)						</a:t>
            </a:r>
            <a:r>
              <a:rPr lang="en-US" dirty="0" err="1"/>
              <a:t>Σ</a:t>
            </a:r>
            <a:r>
              <a:rPr lang="en-US" baseline="-25000" dirty="0" err="1"/>
              <a:t>i</a:t>
            </a:r>
            <a:r>
              <a:rPr lang="en-US" baseline="-25000" dirty="0"/>
              <a:t>=1,n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dot(</a:t>
            </a:r>
            <a:r>
              <a:rPr lang="en-US" dirty="0"/>
              <a:t>p, </a:t>
            </a:r>
            <a:r>
              <a:rPr lang="en-US" dirty="0" smtClean="0"/>
              <a:t>q, n</a:t>
            </a:r>
            <a:r>
              <a:rPr lang="en-US" dirty="0"/>
              <a:t>)					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baseline="-25000" dirty="0"/>
              <a:t>=1,n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× q</a:t>
            </a:r>
            <a:r>
              <a:rPr lang="en-US" baseline="-25000" dirty="0" smtClean="0"/>
              <a:t>i</a:t>
            </a:r>
            <a:endParaRPr lang="en-US" baseline="-25000" dirty="0"/>
          </a:p>
          <a:p>
            <a:pPr marL="0" indent="0">
              <a:buNone/>
            </a:pPr>
            <a:r>
              <a:rPr lang="en-US" dirty="0" err="1" smtClean="0"/>
              <a:t>sumSquare</a:t>
            </a:r>
            <a:r>
              <a:rPr lang="en-US" dirty="0" smtClean="0"/>
              <a:t>(</a:t>
            </a:r>
            <a:r>
              <a:rPr lang="en-US" dirty="0"/>
              <a:t>p, n)				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baseline="-25000" dirty="0"/>
              <a:t>=1,</a:t>
            </a:r>
            <a:r>
              <a:rPr lang="en-US" baseline="-25000" dirty="0" smtClean="0"/>
              <a:t>n</a:t>
            </a:r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sumAbs</a:t>
            </a:r>
            <a:r>
              <a:rPr lang="en-US" dirty="0" smtClean="0"/>
              <a:t>(</a:t>
            </a:r>
            <a:r>
              <a:rPr lang="en-US" dirty="0"/>
              <a:t>p, n)					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i</a:t>
            </a:r>
            <a:r>
              <a:rPr lang="en-US" baseline="-25000" dirty="0"/>
              <a:t>=1,</a:t>
            </a:r>
            <a:r>
              <a:rPr lang="en-US" baseline="-25000" dirty="0" smtClean="0"/>
              <a:t>n</a:t>
            </a:r>
            <a:r>
              <a:rPr lang="en-US" dirty="0" smtClean="0"/>
              <a:t>|p</a:t>
            </a:r>
            <a:r>
              <a:rPr lang="en-US" baseline="-25000" dirty="0" smtClean="0"/>
              <a:t>i</a:t>
            </a:r>
            <a:r>
              <a:rPr lang="en-US" dirty="0" smtClean="0"/>
              <a:t>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04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8553</TotalTime>
  <Words>500</Words>
  <Application>Microsoft Macintosh PowerPoint</Application>
  <PresentationFormat>On-screen Show (4:3)</PresentationFormat>
  <Paragraphs>106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TS 18661 Part 4 Supplementary Functions</vt:lpstr>
      <vt:lpstr>Math functions</vt:lpstr>
      <vt:lpstr>Math functions (2)</vt:lpstr>
      <vt:lpstr>Math functions (3)</vt:lpstr>
      <vt:lpstr>Math function binding</vt:lpstr>
      <vt:lpstr>Math function binding (2)</vt:lpstr>
      <vt:lpstr>Math function names</vt:lpstr>
      <vt:lpstr>Math function special cases</vt:lpstr>
      <vt:lpstr>Sum reductions</vt:lpstr>
      <vt:lpstr>Scaled products</vt:lpstr>
      <vt:lpstr>Reduction function names</vt:lpstr>
      <vt:lpstr>Reduction function interfaces</vt:lpstr>
      <vt:lpstr>IEC 60559 reductions</vt:lpstr>
      <vt:lpstr>Reduction special cases</vt:lpstr>
      <vt:lpstr>Reduction special cases (2)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 18661  Floating-point extensions to C Interchange and extended types</dc:title>
  <dc:creator>James W Thomas</dc:creator>
  <cp:lastModifiedBy>ADMINIBM</cp:lastModifiedBy>
  <cp:revision>330</cp:revision>
  <dcterms:created xsi:type="dcterms:W3CDTF">2013-04-23T06:55:25Z</dcterms:created>
  <dcterms:modified xsi:type="dcterms:W3CDTF">2014-04-07T08:37:41Z</dcterms:modified>
</cp:coreProperties>
</file>