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59" r:id="rId3"/>
    <p:sldId id="276" r:id="rId4"/>
    <p:sldId id="277" r:id="rId5"/>
    <p:sldId id="261" r:id="rId6"/>
    <p:sldId id="262" r:id="rId7"/>
    <p:sldId id="278" r:id="rId8"/>
    <p:sldId id="272" r:id="rId9"/>
    <p:sldId id="257" r:id="rId10"/>
    <p:sldId id="258" r:id="rId11"/>
    <p:sldId id="275" r:id="rId12"/>
    <p:sldId id="270" r:id="rId13"/>
    <p:sldId id="269" r:id="rId14"/>
    <p:sldId id="267" r:id="rId15"/>
    <p:sldId id="268" r:id="rId16"/>
    <p:sldId id="271" r:id="rId17"/>
    <p:sldId id="273" r:id="rId18"/>
    <p:sldId id="274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>
    <p:restoredLeft sz="15594" autoAdjust="0"/>
    <p:restoredTop sz="87158" autoAdjust="0"/>
  </p:normalViewPr>
  <p:slideViewPr>
    <p:cSldViewPr snapToGrid="0" snapToObjects="1">
      <p:cViewPr varScale="1">
        <p:scale>
          <a:sx n="42" d="100"/>
          <a:sy n="42" d="100"/>
        </p:scale>
        <p:origin x="-97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E67D27-160E-427F-A5D2-9D76B6CCCE4C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130645-7A69-41EF-A7B3-1637B2C0CB1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Page #’s</a:t>
            </a:r>
            <a:r>
              <a:rPr lang="en-US" baseline="0" dirty="0" smtClean="0"/>
              <a:t> are based on what shows up in the bottom of the page image in the PDF or the printed page.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30645-7A69-41EF-A7B3-1637B2C0CB14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7E903-7A2C-434D-9A87-01F8BA8E1C4A}" type="datetimeFigureOut">
              <a:rPr lang="en-US" smtClean="0"/>
              <a:pPr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687D-DFB1-3549-9134-468C8E9389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7504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7E903-7A2C-434D-9A87-01F8BA8E1C4A}" type="datetimeFigureOut">
              <a:rPr lang="en-US" smtClean="0"/>
              <a:pPr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687D-DFB1-3549-9134-468C8E9389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16133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7E903-7A2C-434D-9A87-01F8BA8E1C4A}" type="datetimeFigureOut">
              <a:rPr lang="en-US" smtClean="0"/>
              <a:pPr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687D-DFB1-3549-9134-468C8E9389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11106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7E903-7A2C-434D-9A87-01F8BA8E1C4A}" type="datetimeFigureOut">
              <a:rPr lang="en-US" smtClean="0"/>
              <a:pPr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687D-DFB1-3549-9134-468C8E9389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93529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7E903-7A2C-434D-9A87-01F8BA8E1C4A}" type="datetimeFigureOut">
              <a:rPr lang="en-US" smtClean="0"/>
              <a:pPr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687D-DFB1-3549-9134-468C8E9389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19069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7E903-7A2C-434D-9A87-01F8BA8E1C4A}" type="datetimeFigureOut">
              <a:rPr lang="en-US" smtClean="0"/>
              <a:pPr/>
              <a:t>4/1/2014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687D-DFB1-3549-9134-468C8E9389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14595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7E903-7A2C-434D-9A87-01F8BA8E1C4A}" type="datetimeFigureOut">
              <a:rPr lang="en-US" smtClean="0"/>
              <a:pPr/>
              <a:t>4/1/2014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687D-DFB1-3549-9134-468C8E9389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12571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7E903-7A2C-434D-9A87-01F8BA8E1C4A}" type="datetimeFigureOut">
              <a:rPr lang="en-US" smtClean="0"/>
              <a:pPr/>
              <a:t>4/1/2014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687D-DFB1-3549-9134-468C8E9389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847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7E903-7A2C-434D-9A87-01F8BA8E1C4A}" type="datetimeFigureOut">
              <a:rPr lang="en-US" smtClean="0"/>
              <a:pPr/>
              <a:t>4/1/2014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687D-DFB1-3549-9134-468C8E9389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68880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7E903-7A2C-434D-9A87-01F8BA8E1C4A}" type="datetimeFigureOut">
              <a:rPr lang="en-US" smtClean="0"/>
              <a:pPr/>
              <a:t>4/1/2014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687D-DFB1-3549-9134-468C8E9389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94131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7E903-7A2C-434D-9A87-01F8BA8E1C4A}" type="datetimeFigureOut">
              <a:rPr lang="en-US" smtClean="0"/>
              <a:pPr/>
              <a:t>4/1/2014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687D-DFB1-3549-9134-468C8E9389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64385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17E903-7A2C-434D-9A87-01F8BA8E1C4A}" type="datetimeFigureOut">
              <a:rPr lang="en-US" smtClean="0"/>
              <a:pPr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4687D-DFB1-3549-9134-468C8E9389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494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Changes to TS 18661 Part </a:t>
            </a:r>
            <a:r>
              <a:rPr lang="en-US" dirty="0" smtClean="0"/>
              <a:t>3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Interchange </a:t>
            </a:r>
            <a:r>
              <a:rPr lang="en-US" dirty="0" smtClean="0"/>
              <a:t>and extended types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WG 14 </a:t>
            </a:r>
            <a:r>
              <a:rPr lang="en-US" dirty="0" smtClean="0"/>
              <a:t>N1796</a:t>
            </a:r>
            <a:endParaRPr lang="en-US" dirty="0"/>
          </a:p>
          <a:p>
            <a:r>
              <a:rPr lang="en-US" dirty="0" smtClean="0"/>
              <a:t>2014-04-07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24062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Extended formats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IEC 60559-2011 </a:t>
            </a:r>
            <a:r>
              <a:rPr lang="en-US" dirty="0"/>
              <a:t>specifies </a:t>
            </a:r>
            <a:r>
              <a:rPr lang="en-US" i="1" dirty="0"/>
              <a:t>extended </a:t>
            </a:r>
            <a:r>
              <a:rPr lang="en-US" dirty="0"/>
              <a:t>formats </a:t>
            </a:r>
            <a:r>
              <a:rPr lang="en-US" dirty="0" smtClean="0"/>
              <a:t>that extend its basic formats (binary32</a:t>
            </a:r>
            <a:r>
              <a:rPr lang="en-US" dirty="0"/>
              <a:t>|64|128 and decimal64|</a:t>
            </a:r>
            <a:r>
              <a:rPr lang="en-US" dirty="0" smtClean="0"/>
              <a:t>128)</a:t>
            </a:r>
          </a:p>
          <a:p>
            <a:r>
              <a:rPr lang="en-US" dirty="0" smtClean="0"/>
              <a:t>Have at least a specified precision and range</a:t>
            </a:r>
          </a:p>
          <a:p>
            <a:r>
              <a:rPr lang="en-US" dirty="0"/>
              <a:t>F</a:t>
            </a:r>
            <a:r>
              <a:rPr lang="en-US" dirty="0" smtClean="0"/>
              <a:t>or </a:t>
            </a:r>
            <a:r>
              <a:rPr lang="en-US" dirty="0"/>
              <a:t>explicit wide </a:t>
            </a:r>
            <a:r>
              <a:rPr lang="en-US" dirty="0" smtClean="0"/>
              <a:t>evaluation</a:t>
            </a:r>
          </a:p>
          <a:p>
            <a:r>
              <a:rPr lang="en-US" dirty="0"/>
              <a:t>N</a:t>
            </a:r>
            <a:r>
              <a:rPr lang="en-US" dirty="0" smtClean="0"/>
              <a:t>ot for data exchange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16035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IEC 60559 format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IEC 60559 formats:</a:t>
            </a:r>
          </a:p>
          <a:p>
            <a:pPr marL="800100" lvl="2" indent="0">
              <a:buNone/>
            </a:pPr>
            <a:r>
              <a:rPr lang="en-US" dirty="0"/>
              <a:t>	Interchange formats</a:t>
            </a:r>
          </a:p>
          <a:p>
            <a:pPr lvl="3"/>
            <a:r>
              <a:rPr lang="en-US" dirty="0"/>
              <a:t>Arithmetic</a:t>
            </a:r>
          </a:p>
          <a:p>
            <a:pPr lvl="3"/>
            <a:r>
              <a:rPr lang="en-US" dirty="0"/>
              <a:t>Non-arithmetic</a:t>
            </a:r>
          </a:p>
          <a:p>
            <a:pPr marL="857250" lvl="2" indent="0">
              <a:buNone/>
            </a:pPr>
            <a:r>
              <a:rPr lang="en-US" dirty="0"/>
              <a:t>Extended formats</a:t>
            </a:r>
          </a:p>
          <a:p>
            <a:pPr marL="857250" lvl="2" indent="0">
              <a:buNone/>
            </a:pPr>
            <a:r>
              <a:rPr lang="en-US" i="1" dirty="0">
                <a:solidFill>
                  <a:schemeClr val="bg1">
                    <a:lumMod val="50000"/>
                  </a:schemeClr>
                </a:solidFill>
              </a:rPr>
              <a:t>Extendable </a:t>
            </a: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formats</a:t>
            </a:r>
            <a:endParaRPr lang="en-US" i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 smtClean="0"/>
              <a:t>Arithmetic </a:t>
            </a:r>
            <a:r>
              <a:rPr lang="en-US" dirty="0"/>
              <a:t>interchange and extended </a:t>
            </a:r>
            <a:r>
              <a:rPr lang="en-US" dirty="0" smtClean="0"/>
              <a:t>formats fully supported as floating types</a:t>
            </a:r>
          </a:p>
          <a:p>
            <a:r>
              <a:rPr lang="en-US" dirty="0" smtClean="0"/>
              <a:t>Non-arithmetic interchange formats supported without additional types</a:t>
            </a:r>
          </a:p>
          <a:p>
            <a:r>
              <a:rPr lang="en-US" dirty="0" smtClean="0"/>
              <a:t>Extendable formats not covered</a:t>
            </a:r>
          </a:p>
        </p:txBody>
      </p:sp>
    </p:spTree>
    <p:extLst>
      <p:ext uri="{BB962C8B-B14F-4D97-AF65-F5344CB8AC3E}">
        <p14:creationId xmlns:p14="http://schemas.microsoft.com/office/powerpoint/2010/main" xmlns="" val="383731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Non-arithmetic interchange formats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Supported as encodings, not types</a:t>
            </a:r>
          </a:p>
          <a:p>
            <a:r>
              <a:rPr lang="en-US" dirty="0" smtClean="0"/>
              <a:t>Encodings stored in unsigned char arrays</a:t>
            </a:r>
          </a:p>
          <a:p>
            <a:r>
              <a:rPr lang="en-US" dirty="0" smtClean="0"/>
              <a:t>Required conversion operations provided by library functions</a:t>
            </a:r>
          </a:p>
          <a:p>
            <a:r>
              <a:rPr lang="en-US" dirty="0" smtClean="0"/>
              <a:t>Arithmetic interchange formats are supported as encodings and as types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2290124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2290"/>
            <a:ext cx="8229600" cy="5273874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</a:t>
            </a:r>
            <a:r>
              <a:rPr lang="en-US" dirty="0" smtClean="0"/>
              <a:t>ypes are distinct and not compatible</a:t>
            </a:r>
          </a:p>
          <a:p>
            <a:r>
              <a:rPr lang="en-US" dirty="0"/>
              <a:t>R</a:t>
            </a:r>
            <a:r>
              <a:rPr lang="en-US" dirty="0" smtClean="0"/>
              <a:t>equires </a:t>
            </a:r>
            <a:r>
              <a:rPr lang="en-US" dirty="0"/>
              <a:t>interchange and extended floating types whose formats must already be supported because of conformance to Part 1 or </a:t>
            </a:r>
            <a:r>
              <a:rPr lang="en-US" dirty="0" smtClean="0"/>
              <a:t>2</a:t>
            </a:r>
          </a:p>
          <a:p>
            <a:r>
              <a:rPr lang="en-US" dirty="0"/>
              <a:t>R</a:t>
            </a:r>
            <a:r>
              <a:rPr lang="en-US" dirty="0" smtClean="0"/>
              <a:t>equires support for binary16 format, at least as an encoding (if Part 1 is supported)</a:t>
            </a:r>
          </a:p>
          <a:p>
            <a:r>
              <a:rPr lang="en-US" dirty="0" smtClean="0"/>
              <a:t>Allows support for other interchange floating types and encodings </a:t>
            </a:r>
          </a:p>
          <a:p>
            <a:r>
              <a:rPr lang="en-US" dirty="0"/>
              <a:t>R</a:t>
            </a:r>
            <a:r>
              <a:rPr lang="en-US" dirty="0" smtClean="0"/>
              <a:t>equires complex (and imaginary) types for supported binary interchange and extended floating types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3039739" y="144404"/>
            <a:ext cx="311615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 smtClean="0"/>
              <a:t>Requirements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787147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5099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Assume </a:t>
            </a:r>
          </a:p>
          <a:p>
            <a:pPr lvl="1"/>
            <a:r>
              <a:rPr lang="en-US" dirty="0" smtClean="0"/>
              <a:t>Part 1 conformance</a:t>
            </a:r>
          </a:p>
          <a:p>
            <a:pPr lvl="1"/>
            <a:r>
              <a:rPr lang="en-US" dirty="0"/>
              <a:t>l</a:t>
            </a:r>
            <a:r>
              <a:rPr lang="en-US" dirty="0" smtClean="0"/>
              <a:t>ong double has common IEEE 80-bit extended format</a:t>
            </a:r>
          </a:p>
          <a:p>
            <a:pPr marL="57150" indent="0">
              <a:buNone/>
            </a:pPr>
            <a:endParaRPr lang="en-US" dirty="0" smtClean="0"/>
          </a:p>
          <a:p>
            <a:pPr marL="57150" indent="0">
              <a:buNone/>
            </a:pPr>
            <a:endParaRPr lang="en-US" dirty="0"/>
          </a:p>
          <a:p>
            <a:pPr marL="57150" indent="0">
              <a:buNone/>
            </a:pPr>
            <a:endParaRPr lang="en-US" dirty="0" smtClean="0"/>
          </a:p>
          <a:p>
            <a:pPr marL="57150" indent="0">
              <a:buNone/>
            </a:pPr>
            <a:endParaRPr lang="en-US" dirty="0"/>
          </a:p>
          <a:p>
            <a:pPr marL="57150" indent="0">
              <a:buNone/>
            </a:pPr>
            <a:r>
              <a:rPr lang="en-US" dirty="0" smtClean="0"/>
              <a:t>And complex (and imaginary) types for all of above</a:t>
            </a:r>
          </a:p>
          <a:p>
            <a:pPr marL="57150" indent="0">
              <a:buNone/>
            </a:pPr>
            <a:r>
              <a:rPr lang="en-US" dirty="0" smtClean="0"/>
              <a:t>Required binary encoding widths: 16, 32, 64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26943445"/>
              </p:ext>
            </p:extLst>
          </p:nvPr>
        </p:nvGraphicFramePr>
        <p:xfrm>
          <a:off x="691446" y="3361267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Required new 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Width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_Float32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_Float64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_Float32x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64 or 80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_Float64x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873957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5099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Assume </a:t>
            </a:r>
          </a:p>
          <a:p>
            <a:pPr lvl="1"/>
            <a:r>
              <a:rPr lang="en-US" dirty="0" smtClean="0"/>
              <a:t>Part 1 conformance</a:t>
            </a:r>
          </a:p>
          <a:p>
            <a:pPr lvl="1"/>
            <a:r>
              <a:rPr lang="en-US" dirty="0"/>
              <a:t>l</a:t>
            </a:r>
            <a:r>
              <a:rPr lang="en-US" dirty="0" smtClean="0"/>
              <a:t>ong double has IEEE binary128 format</a:t>
            </a:r>
          </a:p>
          <a:p>
            <a:pPr marL="57150" indent="0">
              <a:buNone/>
            </a:pPr>
            <a:endParaRPr lang="en-US" dirty="0" smtClean="0"/>
          </a:p>
          <a:p>
            <a:pPr marL="57150" indent="0">
              <a:buNone/>
            </a:pPr>
            <a:endParaRPr lang="en-US" dirty="0"/>
          </a:p>
          <a:p>
            <a:pPr marL="57150" indent="0">
              <a:buNone/>
            </a:pPr>
            <a:endParaRPr lang="en-US" dirty="0" smtClean="0"/>
          </a:p>
          <a:p>
            <a:pPr marL="57150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pPr marL="57150" indent="0">
              <a:buNone/>
            </a:pPr>
            <a:r>
              <a:rPr lang="en-US" dirty="0"/>
              <a:t>And complex (and imaginary) types for all of above</a:t>
            </a:r>
          </a:p>
          <a:p>
            <a:pPr marL="57150" indent="0">
              <a:buNone/>
            </a:pPr>
            <a:r>
              <a:rPr lang="en-US" dirty="0" smtClean="0"/>
              <a:t>Required binary encoding widths: 16, 32, 64, 128</a:t>
            </a:r>
          </a:p>
          <a:p>
            <a:pPr marL="57150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16050"/>
              </p:ext>
            </p:extLst>
          </p:nvPr>
        </p:nvGraphicFramePr>
        <p:xfrm>
          <a:off x="733784" y="3135487"/>
          <a:ext cx="609600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Required new 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Width</a:t>
                      </a:r>
                      <a:endParaRPr 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_Float32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32</a:t>
                      </a:r>
                      <a:endParaRPr 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_Float64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64</a:t>
                      </a:r>
                      <a:endParaRPr 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_Float128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128</a:t>
                      </a:r>
                      <a:endParaRPr 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_Float32x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64 or 128</a:t>
                      </a:r>
                      <a:endParaRPr 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_Float64x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072202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509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Assume </a:t>
            </a:r>
          </a:p>
          <a:p>
            <a:pPr lvl="1"/>
            <a:r>
              <a:rPr lang="en-US" dirty="0" smtClean="0"/>
              <a:t>Part 2 conformance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pPr marL="57150" indent="0">
              <a:buNone/>
            </a:pPr>
            <a:endParaRPr lang="en-US" dirty="0"/>
          </a:p>
          <a:p>
            <a:pPr marL="57150" indent="0">
              <a:buNone/>
            </a:pPr>
            <a:endParaRPr lang="en-US" dirty="0" smtClean="0"/>
          </a:p>
          <a:p>
            <a:pPr marL="57150" indent="0">
              <a:buNone/>
            </a:pPr>
            <a:endParaRPr lang="en-US" dirty="0"/>
          </a:p>
          <a:p>
            <a:pPr marL="57150" indent="0">
              <a:buNone/>
            </a:pPr>
            <a:r>
              <a:rPr lang="en-US" dirty="0" smtClean="0"/>
              <a:t>Required decimal encoding widths: 32, 64, 128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22772219"/>
              </p:ext>
            </p:extLst>
          </p:nvPr>
        </p:nvGraphicFramePr>
        <p:xfrm>
          <a:off x="691446" y="3217338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Required 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Width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_Decimal32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_Decimal64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_Decimal128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_Decimal64x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780107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1100"/>
            <a:ext cx="8229600" cy="494506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For all supported interchange floating types …</a:t>
            </a:r>
          </a:p>
          <a:p>
            <a:r>
              <a:rPr lang="en-US" dirty="0" smtClean="0"/>
              <a:t>Encode – type-to-encoding (same format) </a:t>
            </a:r>
          </a:p>
          <a:p>
            <a:r>
              <a:rPr lang="en-US" dirty="0" smtClean="0"/>
              <a:t>Decode – encoding-to-type (same format)</a:t>
            </a:r>
          </a:p>
          <a:p>
            <a:pPr marL="0" indent="0">
              <a:buNone/>
            </a:pPr>
            <a:r>
              <a:rPr lang="en-US" dirty="0" smtClean="0"/>
              <a:t>For all supported IEC 60559 encodings …</a:t>
            </a:r>
          </a:p>
          <a:p>
            <a:r>
              <a:rPr lang="en-US" dirty="0" smtClean="0"/>
              <a:t>Encoding-to-encoding conversions</a:t>
            </a:r>
          </a:p>
          <a:p>
            <a:r>
              <a:rPr lang="en-US" dirty="0" smtClean="0"/>
              <a:t>String-to-encoding conversions</a:t>
            </a:r>
          </a:p>
          <a:p>
            <a:r>
              <a:rPr lang="en-US" dirty="0" smtClean="0"/>
              <a:t>String-from-encoding conversions</a:t>
            </a:r>
          </a:p>
          <a:p>
            <a:endParaRPr lang="en-US" dirty="0"/>
          </a:p>
          <a:p>
            <a:pPr>
              <a:buFont typeface="Wingdings" charset="2"/>
              <a:buChar char="Ø"/>
            </a:pPr>
            <a:r>
              <a:rPr lang="en-US" dirty="0" smtClean="0"/>
              <a:t>Each decimal type and encoding requires two sets of encoding functions, one for each decimal encoding scheme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2525279" y="144404"/>
            <a:ext cx="414508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 smtClean="0"/>
              <a:t>Encoding functions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339125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5099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Assume </a:t>
            </a:r>
          </a:p>
          <a:p>
            <a:pPr lvl="1"/>
            <a:r>
              <a:rPr lang="en-US" dirty="0" smtClean="0"/>
              <a:t>Part 1 conformance</a:t>
            </a:r>
          </a:p>
          <a:p>
            <a:pPr lvl="1"/>
            <a:r>
              <a:rPr lang="en-US" dirty="0"/>
              <a:t>l</a:t>
            </a:r>
            <a:r>
              <a:rPr lang="en-US" dirty="0" smtClean="0"/>
              <a:t>ong double has common IEEE 80-bit extended format</a:t>
            </a:r>
          </a:p>
          <a:p>
            <a:pPr lvl="1"/>
            <a:r>
              <a:rPr lang="en-US" dirty="0"/>
              <a:t>b</a:t>
            </a:r>
            <a:r>
              <a:rPr lang="en-US" dirty="0" smtClean="0"/>
              <a:t>inary16 supported only as an encoding</a:t>
            </a:r>
          </a:p>
          <a:p>
            <a:pPr marL="57150" indent="0">
              <a:buNone/>
            </a:pPr>
            <a:endParaRPr lang="en-US" dirty="0" smtClean="0"/>
          </a:p>
          <a:p>
            <a:pPr marL="57150" indent="0">
              <a:buNone/>
            </a:pPr>
            <a:r>
              <a:rPr lang="en-US" dirty="0" smtClean="0"/>
              <a:t>To convert binary16 encoding stored in</a:t>
            </a:r>
          </a:p>
          <a:p>
            <a:pPr marL="457200" lvl="1" indent="0">
              <a:buNone/>
            </a:pPr>
            <a:r>
              <a:rPr lang="en-US" dirty="0" smtClean="0"/>
              <a:t>unsigned </a:t>
            </a:r>
            <a:r>
              <a:rPr lang="en-US" dirty="0"/>
              <a:t>char e16[2</a:t>
            </a:r>
            <a:r>
              <a:rPr lang="en-US" dirty="0" smtClean="0"/>
              <a:t>];</a:t>
            </a:r>
          </a:p>
          <a:p>
            <a:pPr marL="57150" indent="0">
              <a:buNone/>
            </a:pPr>
            <a:r>
              <a:rPr lang="en-US" dirty="0" smtClean="0"/>
              <a:t> to </a:t>
            </a:r>
          </a:p>
          <a:p>
            <a:pPr marL="457200" lvl="1" indent="0">
              <a:buNone/>
            </a:pPr>
            <a:r>
              <a:rPr lang="en-US" dirty="0" smtClean="0"/>
              <a:t>_Float32 f32;</a:t>
            </a:r>
          </a:p>
          <a:p>
            <a:pPr marL="57150" indent="0">
              <a:buNone/>
            </a:pPr>
            <a:r>
              <a:rPr lang="en-US" dirty="0" smtClean="0"/>
              <a:t>use</a:t>
            </a:r>
          </a:p>
          <a:p>
            <a:pPr marL="457200" lvl="1" indent="0">
              <a:buNone/>
            </a:pPr>
            <a:r>
              <a:rPr lang="en-US" dirty="0"/>
              <a:t>u</a:t>
            </a:r>
            <a:r>
              <a:rPr lang="en-US" dirty="0" smtClean="0"/>
              <a:t>nsigned char e32[</a:t>
            </a:r>
            <a:r>
              <a:rPr lang="en-US" dirty="0"/>
              <a:t>4</a:t>
            </a:r>
            <a:r>
              <a:rPr lang="en-US" dirty="0" smtClean="0"/>
              <a:t>];</a:t>
            </a:r>
          </a:p>
          <a:p>
            <a:pPr marL="457200" lvl="1" indent="0">
              <a:buNone/>
            </a:pPr>
            <a:r>
              <a:rPr lang="en-US" dirty="0" smtClean="0"/>
              <a:t>f32encf16(e32, e16);</a:t>
            </a:r>
          </a:p>
          <a:p>
            <a:pPr marL="457200" lvl="1" indent="0">
              <a:buNone/>
            </a:pPr>
            <a:r>
              <a:rPr lang="en-US" dirty="0" smtClean="0"/>
              <a:t>decodef32(&amp;f32, e32);</a:t>
            </a:r>
          </a:p>
          <a:p>
            <a:pPr marL="57150" indent="0">
              <a:buNone/>
            </a:pPr>
            <a:endParaRPr lang="en-US" dirty="0"/>
          </a:p>
          <a:p>
            <a:pPr marL="57150" indent="0">
              <a:buNone/>
            </a:pPr>
            <a:endParaRPr lang="en-US" dirty="0" smtClean="0"/>
          </a:p>
          <a:p>
            <a:pPr marL="57150" indent="0">
              <a:buNone/>
            </a:pPr>
            <a:endParaRPr lang="en-US" dirty="0"/>
          </a:p>
          <a:p>
            <a:pPr marL="5715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46853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3 draft N1796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TS 18661 Part 3 is C support for new IEC 60559 formats</a:t>
            </a:r>
          </a:p>
          <a:p>
            <a:r>
              <a:rPr lang="en-US" dirty="0" smtClean="0"/>
              <a:t>N1796 updates N1758 discussed in </a:t>
            </a:r>
            <a:r>
              <a:rPr lang="en-US" dirty="0"/>
              <a:t>C</a:t>
            </a:r>
            <a:r>
              <a:rPr lang="en-US" dirty="0" smtClean="0"/>
              <a:t>hicago</a:t>
            </a:r>
          </a:p>
          <a:p>
            <a:r>
              <a:rPr lang="en-US" dirty="0" smtClean="0"/>
              <a:t>Goal: show changes, consider for WG 14 review in preparation for PDTS ballot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86278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Changes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Page 7: added explanation of type structure changes</a:t>
            </a:r>
          </a:p>
          <a:p>
            <a:r>
              <a:rPr lang="en-US" dirty="0" smtClean="0"/>
              <a:t>Page 10: defined </a:t>
            </a:r>
            <a:r>
              <a:rPr lang="en-US" i="1" dirty="0" smtClean="0"/>
              <a:t>binary floating types</a:t>
            </a:r>
            <a:r>
              <a:rPr lang="en-US" dirty="0" smtClean="0"/>
              <a:t> for types _</a:t>
            </a:r>
            <a:r>
              <a:rPr lang="en-US" dirty="0" err="1" smtClean="0"/>
              <a:t>Float</a:t>
            </a:r>
            <a:r>
              <a:rPr lang="en-US" i="1" dirty="0" err="1" smtClean="0"/>
              <a:t>N</a:t>
            </a:r>
            <a:r>
              <a:rPr lang="en-US" dirty="0" smtClean="0"/>
              <a:t> and _</a:t>
            </a:r>
            <a:r>
              <a:rPr lang="en-US" dirty="0" err="1" smtClean="0"/>
              <a:t>Float</a:t>
            </a:r>
            <a:r>
              <a:rPr lang="en-US" i="1" dirty="0" err="1" smtClean="0"/>
              <a:t>N</a:t>
            </a:r>
            <a:r>
              <a:rPr lang="en-US" dirty="0" err="1" smtClean="0"/>
              <a:t>x</a:t>
            </a:r>
            <a:endParaRPr lang="en-US" dirty="0" smtClean="0"/>
          </a:p>
          <a:p>
            <a:r>
              <a:rPr lang="en-US" dirty="0" smtClean="0"/>
              <a:t>Page 10: included types _</a:t>
            </a:r>
            <a:r>
              <a:rPr lang="en-US" dirty="0" err="1" smtClean="0"/>
              <a:t>DecimalNx</a:t>
            </a:r>
            <a:r>
              <a:rPr lang="en-US" dirty="0" smtClean="0"/>
              <a:t> in decimal floating types</a:t>
            </a:r>
          </a:p>
          <a:p>
            <a:r>
              <a:rPr lang="en-US" dirty="0" smtClean="0"/>
              <a:t>Pages 14-15: extended definitions of FLT_EVAL_METHOD and DEC_EVAL_METHOD to cover new types</a:t>
            </a:r>
          </a:p>
          <a:p>
            <a:r>
              <a:rPr lang="en-US" dirty="0" smtClean="0"/>
              <a:t>Pages 17-18: extended specification of conversions between integer and floating to cover new types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36756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Changes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Pages 19-21: extended specification of operation constraints to cover new types</a:t>
            </a:r>
          </a:p>
          <a:p>
            <a:r>
              <a:rPr lang="en-US" dirty="0" smtClean="0"/>
              <a:t>Pages 22-23: added definitions for _t types corresponding to new interchange types</a:t>
            </a:r>
          </a:p>
          <a:p>
            <a:r>
              <a:rPr lang="en-US" dirty="0" smtClean="0"/>
              <a:t>Pages 26-27: enhanced specification of rounding mode controls to cover new </a:t>
            </a:r>
            <a:r>
              <a:rPr lang="en-US" dirty="0" smtClean="0"/>
              <a:t>types</a:t>
            </a:r>
            <a:endParaRPr lang="en-US" dirty="0" smtClean="0"/>
          </a:p>
          <a:p>
            <a:r>
              <a:rPr lang="en-US" dirty="0" smtClean="0"/>
              <a:t>Pages 36-37: enhanced specification of </a:t>
            </a:r>
            <a:r>
              <a:rPr lang="en-US" dirty="0" err="1" smtClean="0"/>
              <a:t>frexp</a:t>
            </a:r>
            <a:r>
              <a:rPr lang="en-US" dirty="0" smtClean="0"/>
              <a:t>, </a:t>
            </a:r>
            <a:r>
              <a:rPr lang="en-US" dirty="0" err="1" smtClean="0"/>
              <a:t>ldexp</a:t>
            </a:r>
            <a:r>
              <a:rPr lang="en-US" dirty="0" smtClean="0"/>
              <a:t>, </a:t>
            </a:r>
            <a:r>
              <a:rPr lang="en-US" dirty="0" err="1" smtClean="0"/>
              <a:t>logb</a:t>
            </a:r>
            <a:r>
              <a:rPr lang="en-US" dirty="0" smtClean="0"/>
              <a:t>, </a:t>
            </a:r>
            <a:r>
              <a:rPr lang="en-US" dirty="0" err="1" smtClean="0"/>
              <a:t>scalbn</a:t>
            </a:r>
            <a:r>
              <a:rPr lang="en-US" dirty="0" smtClean="0"/>
              <a:t>, and </a:t>
            </a:r>
            <a:r>
              <a:rPr lang="en-US" dirty="0" err="1" smtClean="0"/>
              <a:t>scalbln</a:t>
            </a:r>
            <a:r>
              <a:rPr lang="en-US" dirty="0" smtClean="0"/>
              <a:t> to cover new types</a:t>
            </a:r>
          </a:p>
          <a:p>
            <a:r>
              <a:rPr lang="en-US" dirty="0"/>
              <a:t>C</a:t>
            </a:r>
            <a:r>
              <a:rPr lang="en-US" dirty="0" smtClean="0"/>
              <a:t>orrections and clarifications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73613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 structure </a:t>
            </a:r>
            <a:r>
              <a:rPr lang="en-US" dirty="0" smtClean="0">
                <a:solidFill>
                  <a:srgbClr val="FF0000"/>
                </a:solidFill>
              </a:rPr>
              <a:t>additions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5400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interchange floating types: _</a:t>
            </a:r>
            <a:r>
              <a:rPr lang="en-US" sz="2400" dirty="0" err="1">
                <a:solidFill>
                  <a:srgbClr val="FF0000"/>
                </a:solidFill>
              </a:rPr>
              <a:t>Float</a:t>
            </a:r>
            <a:r>
              <a:rPr lang="en-US" sz="2400" i="1" dirty="0" err="1">
                <a:solidFill>
                  <a:srgbClr val="FF0000"/>
                </a:solidFill>
              </a:rPr>
              <a:t>N</a:t>
            </a:r>
            <a:r>
              <a:rPr lang="en-US" sz="2400" i="1" dirty="0">
                <a:solidFill>
                  <a:srgbClr val="FF0000"/>
                </a:solidFill>
              </a:rPr>
              <a:t>, </a:t>
            </a:r>
            <a:r>
              <a:rPr lang="en-US" sz="2400" dirty="0">
                <a:solidFill>
                  <a:srgbClr val="000000"/>
                </a:solidFill>
              </a:rPr>
              <a:t>_</a:t>
            </a:r>
            <a:r>
              <a:rPr lang="en-US" sz="2400" dirty="0" err="1">
                <a:solidFill>
                  <a:srgbClr val="000000"/>
                </a:solidFill>
              </a:rPr>
              <a:t>Decimal</a:t>
            </a:r>
            <a:r>
              <a:rPr lang="en-US" sz="2400" i="1" dirty="0" err="1">
                <a:solidFill>
                  <a:srgbClr val="000000"/>
                </a:solidFill>
              </a:rPr>
              <a:t>N</a:t>
            </a:r>
            <a:endParaRPr lang="en-US" sz="2400" i="1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extended </a:t>
            </a:r>
            <a:r>
              <a:rPr lang="en-US" sz="2400" dirty="0">
                <a:solidFill>
                  <a:srgbClr val="FF0000"/>
                </a:solidFill>
              </a:rPr>
              <a:t>floating types: _</a:t>
            </a:r>
            <a:r>
              <a:rPr lang="en-US" sz="2400" dirty="0" err="1">
                <a:solidFill>
                  <a:srgbClr val="FF0000"/>
                </a:solidFill>
              </a:rPr>
              <a:t>Float</a:t>
            </a:r>
            <a:r>
              <a:rPr lang="en-US" sz="2400" i="1" dirty="0" err="1">
                <a:solidFill>
                  <a:srgbClr val="FF0000"/>
                </a:solidFill>
              </a:rPr>
              <a:t>N</a:t>
            </a:r>
            <a:r>
              <a:rPr lang="en-US" sz="2400" dirty="0" err="1">
                <a:solidFill>
                  <a:srgbClr val="FF0000"/>
                </a:solidFill>
              </a:rPr>
              <a:t>x</a:t>
            </a:r>
            <a:r>
              <a:rPr lang="en-US" sz="2400" dirty="0">
                <a:solidFill>
                  <a:srgbClr val="FF0000"/>
                </a:solidFill>
              </a:rPr>
              <a:t>, _</a:t>
            </a:r>
            <a:r>
              <a:rPr lang="en-US" sz="2400" dirty="0" err="1">
                <a:solidFill>
                  <a:srgbClr val="FF0000"/>
                </a:solidFill>
              </a:rPr>
              <a:t>Decimal</a:t>
            </a:r>
            <a:r>
              <a:rPr lang="en-US" sz="2400" i="1" dirty="0" err="1">
                <a:solidFill>
                  <a:srgbClr val="FF0000"/>
                </a:solidFill>
              </a:rPr>
              <a:t>N</a:t>
            </a:r>
            <a:r>
              <a:rPr lang="en-US" sz="2400" dirty="0" err="1">
                <a:solidFill>
                  <a:srgbClr val="FF0000"/>
                </a:solidFill>
              </a:rPr>
              <a:t>x</a:t>
            </a:r>
            <a:endParaRPr lang="en-US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real </a:t>
            </a:r>
            <a:r>
              <a:rPr lang="en-US" sz="2400" dirty="0"/>
              <a:t>floating </a:t>
            </a:r>
            <a:r>
              <a:rPr lang="en-US" sz="2400" dirty="0" smtClean="0"/>
              <a:t>types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standard floating types: float, double, long double</a:t>
            </a:r>
            <a:endParaRPr lang="en-US" sz="2400" dirty="0"/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	</a:t>
            </a:r>
            <a:r>
              <a:rPr lang="en-US" sz="2400" dirty="0" smtClean="0">
                <a:solidFill>
                  <a:srgbClr val="FF0000"/>
                </a:solidFill>
              </a:rPr>
              <a:t>binary </a:t>
            </a:r>
            <a:r>
              <a:rPr lang="en-US" sz="2400" dirty="0">
                <a:solidFill>
                  <a:srgbClr val="FF0000"/>
                </a:solidFill>
              </a:rPr>
              <a:t>floating types: _</a:t>
            </a:r>
            <a:r>
              <a:rPr lang="en-US" sz="2400" dirty="0" err="1">
                <a:solidFill>
                  <a:srgbClr val="FF0000"/>
                </a:solidFill>
              </a:rPr>
              <a:t>Float</a:t>
            </a:r>
            <a:r>
              <a:rPr lang="en-US" sz="2400" i="1" dirty="0" err="1">
                <a:solidFill>
                  <a:srgbClr val="FF0000"/>
                </a:solidFill>
              </a:rPr>
              <a:t>N</a:t>
            </a:r>
            <a:r>
              <a:rPr lang="en-US" sz="2400" dirty="0">
                <a:solidFill>
                  <a:srgbClr val="FF0000"/>
                </a:solidFill>
              </a:rPr>
              <a:t>, _</a:t>
            </a:r>
            <a:r>
              <a:rPr lang="en-US" sz="2400" dirty="0" err="1">
                <a:solidFill>
                  <a:srgbClr val="FF0000"/>
                </a:solidFill>
              </a:rPr>
              <a:t>Float</a:t>
            </a:r>
            <a:r>
              <a:rPr lang="en-US" sz="2400" i="1" dirty="0" err="1">
                <a:solidFill>
                  <a:srgbClr val="FF0000"/>
                </a:solidFill>
              </a:rPr>
              <a:t>N</a:t>
            </a:r>
            <a:r>
              <a:rPr lang="en-US" sz="2400" dirty="0" err="1">
                <a:solidFill>
                  <a:srgbClr val="FF0000"/>
                </a:solidFill>
              </a:rPr>
              <a:t>x</a:t>
            </a:r>
            <a:endParaRPr lang="en-US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	</a:t>
            </a:r>
            <a:r>
              <a:rPr lang="en-US" sz="2400" dirty="0">
                <a:solidFill>
                  <a:srgbClr val="000000"/>
                </a:solidFill>
              </a:rPr>
              <a:t>decimal floating types: _</a:t>
            </a:r>
            <a:r>
              <a:rPr lang="en-US" sz="2400" dirty="0" err="1">
                <a:solidFill>
                  <a:srgbClr val="000000"/>
                </a:solidFill>
              </a:rPr>
              <a:t>Decimal</a:t>
            </a:r>
            <a:r>
              <a:rPr lang="en-US" sz="2400" i="1" dirty="0" err="1">
                <a:solidFill>
                  <a:srgbClr val="000000"/>
                </a:solidFill>
              </a:rPr>
              <a:t>N</a:t>
            </a:r>
            <a:r>
              <a:rPr lang="en-US" sz="2400" dirty="0">
                <a:solidFill>
                  <a:srgbClr val="000000"/>
                </a:solidFill>
              </a:rPr>
              <a:t>, </a:t>
            </a:r>
            <a:r>
              <a:rPr lang="en-US" sz="2400" dirty="0">
                <a:solidFill>
                  <a:srgbClr val="FF0000"/>
                </a:solidFill>
              </a:rPr>
              <a:t>_</a:t>
            </a:r>
            <a:r>
              <a:rPr lang="en-US" sz="2400" dirty="0" err="1">
                <a:solidFill>
                  <a:srgbClr val="FF0000"/>
                </a:solidFill>
              </a:rPr>
              <a:t>Decimal</a:t>
            </a:r>
            <a:r>
              <a:rPr lang="en-US" sz="2400" i="1" dirty="0" err="1">
                <a:solidFill>
                  <a:srgbClr val="FF0000"/>
                </a:solidFill>
              </a:rPr>
              <a:t>N</a:t>
            </a:r>
            <a:r>
              <a:rPr lang="en-US" sz="2400" dirty="0" err="1">
                <a:solidFill>
                  <a:srgbClr val="FF0000"/>
                </a:solidFill>
              </a:rPr>
              <a:t>x</a:t>
            </a:r>
            <a:endParaRPr lang="en-US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400" dirty="0"/>
              <a:t>c</a:t>
            </a:r>
            <a:r>
              <a:rPr lang="en-US" sz="2400" dirty="0" smtClean="0"/>
              <a:t>omplex types</a:t>
            </a:r>
          </a:p>
          <a:p>
            <a:pPr marL="0" indent="0">
              <a:buNone/>
            </a:pPr>
            <a:r>
              <a:rPr lang="en-US" sz="2400" dirty="0" smtClean="0"/>
              <a:t>	float _Complex, double _Complex, long double _Complex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00"/>
                </a:solidFill>
              </a:rPr>
              <a:t>	</a:t>
            </a:r>
            <a:r>
              <a:rPr lang="en-US" sz="2400" dirty="0" smtClean="0">
                <a:solidFill>
                  <a:srgbClr val="FF0000"/>
                </a:solidFill>
              </a:rPr>
              <a:t>_</a:t>
            </a:r>
            <a:r>
              <a:rPr lang="en-US" sz="2400" dirty="0" err="1" smtClean="0">
                <a:solidFill>
                  <a:srgbClr val="FF0000"/>
                </a:solidFill>
              </a:rPr>
              <a:t>Float</a:t>
            </a:r>
            <a:r>
              <a:rPr lang="en-US" sz="2400" i="1" dirty="0" err="1" smtClean="0">
                <a:solidFill>
                  <a:srgbClr val="FF0000"/>
                </a:solidFill>
              </a:rPr>
              <a:t>N</a:t>
            </a:r>
            <a:r>
              <a:rPr lang="en-US" sz="2400" dirty="0" smtClean="0">
                <a:solidFill>
                  <a:srgbClr val="FF0000"/>
                </a:solidFill>
              </a:rPr>
              <a:t> _Complex</a:t>
            </a:r>
            <a:r>
              <a:rPr lang="en-US" sz="2400" dirty="0" smtClean="0"/>
              <a:t>,</a:t>
            </a:r>
            <a:r>
              <a:rPr lang="en-US" sz="2400" dirty="0" smtClean="0">
                <a:solidFill>
                  <a:srgbClr val="80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_</a:t>
            </a:r>
            <a:r>
              <a:rPr lang="en-US" sz="2400" dirty="0" err="1" smtClean="0">
                <a:solidFill>
                  <a:srgbClr val="FF0000"/>
                </a:solidFill>
              </a:rPr>
              <a:t>Float</a:t>
            </a:r>
            <a:r>
              <a:rPr lang="en-US" sz="2400" i="1" dirty="0" err="1" smtClean="0">
                <a:solidFill>
                  <a:srgbClr val="FF0000"/>
                </a:solidFill>
              </a:rPr>
              <a:t>N</a:t>
            </a:r>
            <a:r>
              <a:rPr lang="en-US" sz="2400" dirty="0" err="1" smtClean="0">
                <a:solidFill>
                  <a:srgbClr val="FF0000"/>
                </a:solidFill>
              </a:rPr>
              <a:t>x</a:t>
            </a:r>
            <a:r>
              <a:rPr lang="en-US" sz="2400" dirty="0" smtClean="0">
                <a:solidFill>
                  <a:srgbClr val="FF0000"/>
                </a:solidFill>
              </a:rPr>
              <a:t> _Complex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Imaginary types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</a:rPr>
              <a:t>	</a:t>
            </a:r>
            <a:r>
              <a:rPr lang="en-US" sz="2400" dirty="0" smtClean="0">
                <a:solidFill>
                  <a:srgbClr val="000000"/>
                </a:solidFill>
              </a:rPr>
              <a:t>float _Imaginary, double _Imaginary, long double _Imaginary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00"/>
                </a:solidFill>
              </a:rPr>
              <a:t>	</a:t>
            </a:r>
            <a:r>
              <a:rPr lang="en-US" sz="2400" dirty="0" smtClean="0">
                <a:solidFill>
                  <a:srgbClr val="FF0000"/>
                </a:solidFill>
              </a:rPr>
              <a:t>_</a:t>
            </a:r>
            <a:r>
              <a:rPr lang="en-US" sz="2400" dirty="0" err="1" smtClean="0">
                <a:solidFill>
                  <a:srgbClr val="FF0000"/>
                </a:solidFill>
              </a:rPr>
              <a:t>Float</a:t>
            </a:r>
            <a:r>
              <a:rPr lang="en-US" sz="2400" i="1" dirty="0" err="1" smtClean="0">
                <a:solidFill>
                  <a:srgbClr val="FF0000"/>
                </a:solidFill>
              </a:rPr>
              <a:t>N</a:t>
            </a:r>
            <a:r>
              <a:rPr lang="en-US" sz="2400" dirty="0" smtClean="0">
                <a:solidFill>
                  <a:srgbClr val="000000"/>
                </a:solidFill>
              </a:rPr>
              <a:t> _Imaginary, </a:t>
            </a:r>
            <a:r>
              <a:rPr lang="en-US" sz="2400" dirty="0" smtClean="0">
                <a:solidFill>
                  <a:srgbClr val="FF0000"/>
                </a:solidFill>
              </a:rPr>
              <a:t>_</a:t>
            </a:r>
            <a:r>
              <a:rPr lang="en-US" sz="2400" dirty="0" err="1" smtClean="0">
                <a:solidFill>
                  <a:srgbClr val="FF0000"/>
                </a:solidFill>
              </a:rPr>
              <a:t>Float</a:t>
            </a:r>
            <a:r>
              <a:rPr lang="en-US" sz="2400" i="1" dirty="0" err="1" smtClean="0">
                <a:solidFill>
                  <a:srgbClr val="FF0000"/>
                </a:solidFill>
              </a:rPr>
              <a:t>N</a:t>
            </a:r>
            <a:r>
              <a:rPr lang="en-US" sz="2400" dirty="0" err="1" smtClean="0">
                <a:solidFill>
                  <a:srgbClr val="FF0000"/>
                </a:solidFill>
              </a:rPr>
              <a:t>x</a:t>
            </a:r>
            <a:r>
              <a:rPr lang="en-US" sz="2400" dirty="0" smtClean="0">
                <a:solidFill>
                  <a:srgbClr val="8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_Imaginary</a:t>
            </a:r>
            <a:endParaRPr lang="en-US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22636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 structure unchanged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f</a:t>
            </a:r>
            <a:r>
              <a:rPr lang="en-US" dirty="0" smtClean="0"/>
              <a:t>loating types</a:t>
            </a:r>
          </a:p>
          <a:p>
            <a:pPr marL="0" indent="0">
              <a:buNone/>
            </a:pPr>
            <a:r>
              <a:rPr lang="en-US" dirty="0" smtClean="0"/>
              <a:t>	real floating types</a:t>
            </a:r>
          </a:p>
          <a:p>
            <a:pPr marL="0" indent="0">
              <a:buNone/>
            </a:pPr>
            <a:r>
              <a:rPr lang="en-US" dirty="0" smtClean="0"/>
              <a:t>	complex types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imaginary types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</a:t>
            </a:r>
            <a:r>
              <a:rPr lang="en-US" dirty="0" smtClean="0"/>
              <a:t>eal types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integer types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real floating types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</a:t>
            </a:r>
            <a:r>
              <a:rPr lang="en-US" dirty="0" smtClean="0"/>
              <a:t>rithmetic types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integer types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floating types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47996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 smtClean="0"/>
              <a:t>Background slides …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xmlns="" val="1915075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TS organization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Conformance </a:t>
            </a:r>
            <a:r>
              <a:rPr lang="en-US" dirty="0" smtClean="0"/>
              <a:t>to Part 3 requires </a:t>
            </a:r>
            <a:r>
              <a:rPr lang="en-US" dirty="0"/>
              <a:t>conformance to Part 1 or Part 2 (or both)</a:t>
            </a:r>
          </a:p>
          <a:p>
            <a:r>
              <a:rPr lang="en-US" dirty="0"/>
              <a:t>Specification is cumulative: C11 (+ TC 1) + Part 1 + Part 2 + Part 3</a:t>
            </a:r>
          </a:p>
          <a:p>
            <a:r>
              <a:rPr lang="en-US" dirty="0"/>
              <a:t>Changes in Part 3 are applied to C11 + Part 1 + Part </a:t>
            </a:r>
            <a:r>
              <a:rPr lang="en-US" dirty="0" smtClean="0"/>
              <a:t>2</a:t>
            </a:r>
          </a:p>
          <a:p>
            <a:r>
              <a:rPr lang="en-US" dirty="0" smtClean="0"/>
              <a:t>Part 3 decimal specification generalizes Part 2, so </a:t>
            </a:r>
            <a:r>
              <a:rPr lang="en-US" i="1" dirty="0" smtClean="0"/>
              <a:t>decimal floating types</a:t>
            </a:r>
            <a:r>
              <a:rPr lang="en-US" dirty="0" smtClean="0"/>
              <a:t> include all _</a:t>
            </a:r>
            <a:r>
              <a:rPr lang="en-US" dirty="0" err="1" smtClean="0"/>
              <a:t>Decimal</a:t>
            </a:r>
            <a:r>
              <a:rPr lang="en-US" i="1" dirty="0" err="1" smtClean="0"/>
              <a:t>N</a:t>
            </a:r>
            <a:r>
              <a:rPr lang="en-US" dirty="0" smtClean="0"/>
              <a:t> and _</a:t>
            </a:r>
            <a:r>
              <a:rPr lang="en-US" dirty="0" err="1" smtClean="0"/>
              <a:t>Decimal</a:t>
            </a:r>
            <a:r>
              <a:rPr lang="en-US" i="1" dirty="0" err="1" smtClean="0"/>
              <a:t>N</a:t>
            </a:r>
            <a:r>
              <a:rPr lang="en-US" dirty="0" err="1" smtClean="0"/>
              <a:t>x</a:t>
            </a:r>
            <a:r>
              <a:rPr lang="en-US" dirty="0" smtClean="0"/>
              <a:t> types</a:t>
            </a:r>
          </a:p>
          <a:p>
            <a:r>
              <a:rPr lang="en-US" dirty="0" smtClean="0"/>
              <a:t>Identifiers controlled by WANT macros listed in header clauses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59773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Interchange formats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IEC 60559-2011 </a:t>
            </a:r>
            <a:r>
              <a:rPr lang="en-US" dirty="0"/>
              <a:t>introduced a "tower" of </a:t>
            </a:r>
            <a:r>
              <a:rPr lang="en-US" i="1" dirty="0" smtClean="0"/>
              <a:t>interchange </a:t>
            </a:r>
            <a:r>
              <a:rPr lang="en-US" dirty="0" smtClean="0"/>
              <a:t>formats</a:t>
            </a:r>
          </a:p>
          <a:p>
            <a:r>
              <a:rPr lang="en-US" dirty="0" smtClean="0"/>
              <a:t>Arbitrarily large widths (32x)</a:t>
            </a:r>
          </a:p>
          <a:p>
            <a:r>
              <a:rPr lang="en-US" dirty="0" smtClean="0"/>
              <a:t>Precision </a:t>
            </a:r>
            <a:r>
              <a:rPr lang="en-US" dirty="0"/>
              <a:t>and </a:t>
            </a:r>
            <a:r>
              <a:rPr lang="en-US" dirty="0" smtClean="0"/>
              <a:t>range determined by width</a:t>
            </a:r>
          </a:p>
          <a:p>
            <a:r>
              <a:rPr lang="en-US" dirty="0" smtClean="0"/>
              <a:t>binary16, for GPU data etc.</a:t>
            </a:r>
            <a:endParaRPr lang="en-US" dirty="0"/>
          </a:p>
          <a:p>
            <a:r>
              <a:rPr lang="en-US" dirty="0"/>
              <a:t>F</a:t>
            </a:r>
            <a:r>
              <a:rPr lang="en-US" dirty="0" smtClean="0"/>
              <a:t>or </a:t>
            </a:r>
            <a:r>
              <a:rPr lang="en-US" dirty="0"/>
              <a:t>exchange of FP </a:t>
            </a:r>
            <a:r>
              <a:rPr lang="en-US" dirty="0" smtClean="0"/>
              <a:t>data</a:t>
            </a:r>
          </a:p>
          <a:p>
            <a:r>
              <a:rPr lang="en-US" dirty="0"/>
              <a:t>M</a:t>
            </a:r>
            <a:r>
              <a:rPr lang="en-US" dirty="0" smtClean="0"/>
              <a:t>ay </a:t>
            </a:r>
            <a:r>
              <a:rPr lang="en-US" dirty="0"/>
              <a:t>or may not be arithmetic</a:t>
            </a:r>
          </a:p>
        </p:txBody>
      </p:sp>
    </p:spTree>
    <p:extLst>
      <p:ext uri="{BB962C8B-B14F-4D97-AF65-F5344CB8AC3E}">
        <p14:creationId xmlns:p14="http://schemas.microsoft.com/office/powerpoint/2010/main" xmlns="" val="2371717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15037</TotalTime>
  <Words>724</Words>
  <Application>Microsoft Macintosh PowerPoint</Application>
  <PresentationFormat>On-screen Show (4:3)</PresentationFormat>
  <Paragraphs>178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Changes to TS 18661 Part 3 Interchange and extended types</vt:lpstr>
      <vt:lpstr>Part 3 draft N1796</vt:lpstr>
      <vt:lpstr>Changes (1)</vt:lpstr>
      <vt:lpstr>Changes (2)</vt:lpstr>
      <vt:lpstr>Type structure additions</vt:lpstr>
      <vt:lpstr>Type structure unchanged</vt:lpstr>
      <vt:lpstr>Slide 7</vt:lpstr>
      <vt:lpstr>TS organization</vt:lpstr>
      <vt:lpstr>Interchange formats</vt:lpstr>
      <vt:lpstr>Extended formats</vt:lpstr>
      <vt:lpstr>IEC 60559 format support</vt:lpstr>
      <vt:lpstr>Non-arithmetic interchange formats</vt:lpstr>
      <vt:lpstr>Slide 13</vt:lpstr>
      <vt:lpstr>Example 1</vt:lpstr>
      <vt:lpstr>Example 2</vt:lpstr>
      <vt:lpstr>Example 3</vt:lpstr>
      <vt:lpstr>Slide 17</vt:lpstr>
      <vt:lpstr>Example 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TS 18661  Floating-point extensions to C Interchange and extended types</dc:title>
  <dc:creator>James W Thomas</dc:creator>
  <cp:lastModifiedBy>ADMINIBM</cp:lastModifiedBy>
  <cp:revision>84</cp:revision>
  <dcterms:created xsi:type="dcterms:W3CDTF">2013-04-23T06:55:25Z</dcterms:created>
  <dcterms:modified xsi:type="dcterms:W3CDTF">2014-04-07T09:06:33Z</dcterms:modified>
</cp:coreProperties>
</file>